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9" r:id="rId44"/>
    <p:sldId id="298" r:id="rId45"/>
    <p:sldId id="300" r:id="rId46"/>
    <p:sldId id="301" r:id="rId47"/>
    <p:sldId id="302" r:id="rId48"/>
    <p:sldId id="303" r:id="rId49"/>
    <p:sldId id="307" r:id="rId50"/>
    <p:sldId id="306" r:id="rId51"/>
    <p:sldId id="305" r:id="rId52"/>
    <p:sldId id="304" r:id="rId53"/>
    <p:sldId id="309" r:id="rId54"/>
    <p:sldId id="308" r:id="rId55"/>
    <p:sldId id="310"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35" r:id="rId80"/>
    <p:sldId id="336" r:id="rId81"/>
    <p:sldId id="337" r:id="rId82"/>
    <p:sldId id="338" r:id="rId83"/>
    <p:sldId id="339" r:id="rId84"/>
    <p:sldId id="340" r:id="rId85"/>
    <p:sldId id="341" r:id="rId86"/>
    <p:sldId id="342" r:id="rId87"/>
    <p:sldId id="343" r:id="rId88"/>
    <p:sldId id="344" r:id="rId89"/>
    <p:sldId id="345" r:id="rId90"/>
    <p:sldId id="346" r:id="rId91"/>
    <p:sldId id="347" r:id="rId92"/>
    <p:sldId id="348" r:id="rId93"/>
    <p:sldId id="349" r:id="rId94"/>
    <p:sldId id="350" r:id="rId95"/>
    <p:sldId id="351" r:id="rId96"/>
    <p:sldId id="352" r:id="rId97"/>
    <p:sldId id="353" r:id="rId98"/>
    <p:sldId id="354" r:id="rId99"/>
    <p:sldId id="355" r:id="rId100"/>
    <p:sldId id="356" r:id="rId101"/>
    <p:sldId id="357" r:id="rId102"/>
    <p:sldId id="358" r:id="rId103"/>
    <p:sldId id="359" r:id="rId104"/>
    <p:sldId id="360" r:id="rId105"/>
    <p:sldId id="361" r:id="rId106"/>
    <p:sldId id="362" r:id="rId107"/>
    <p:sldId id="363" r:id="rId108"/>
    <p:sldId id="364" r:id="rId109"/>
    <p:sldId id="365" r:id="rId110"/>
    <p:sldId id="366" r:id="rId111"/>
    <p:sldId id="367" r:id="rId112"/>
    <p:sldId id="368" r:id="rId113"/>
    <p:sldId id="369" r:id="rId114"/>
    <p:sldId id="370" r:id="rId115"/>
    <p:sldId id="371" r:id="rId116"/>
    <p:sldId id="372" r:id="rId117"/>
    <p:sldId id="374" r:id="rId118"/>
    <p:sldId id="375" r:id="rId119"/>
    <p:sldId id="376" r:id="rId120"/>
    <p:sldId id="377" r:id="rId121"/>
    <p:sldId id="378" r:id="rId122"/>
    <p:sldId id="379" r:id="rId123"/>
    <p:sldId id="380" r:id="rId124"/>
    <p:sldId id="381" r:id="rId125"/>
    <p:sldId id="382" r:id="rId126"/>
    <p:sldId id="383" r:id="rId127"/>
    <p:sldId id="384" r:id="rId128"/>
    <p:sldId id="385" r:id="rId129"/>
    <p:sldId id="386" r:id="rId130"/>
    <p:sldId id="387" r:id="rId131"/>
    <p:sldId id="388" r:id="rId132"/>
    <p:sldId id="389" r:id="rId133"/>
    <p:sldId id="390" r:id="rId134"/>
    <p:sldId id="391" r:id="rId135"/>
    <p:sldId id="392" r:id="rId136"/>
    <p:sldId id="393" r:id="rId137"/>
    <p:sldId id="394" r:id="rId138"/>
    <p:sldId id="395" r:id="rId139"/>
    <p:sldId id="396" r:id="rId140"/>
    <p:sldId id="397" r:id="rId141"/>
    <p:sldId id="398" r:id="rId142"/>
    <p:sldId id="399" r:id="rId143"/>
    <p:sldId id="400" r:id="rId144"/>
    <p:sldId id="401" r:id="rId145"/>
    <p:sldId id="402" r:id="rId146"/>
    <p:sldId id="403" r:id="rId147"/>
    <p:sldId id="404" r:id="rId148"/>
    <p:sldId id="405" r:id="rId149"/>
    <p:sldId id="406" r:id="rId150"/>
    <p:sldId id="407" r:id="rId151"/>
    <p:sldId id="408" r:id="rId152"/>
    <p:sldId id="409" r:id="rId153"/>
    <p:sldId id="410" r:id="rId154"/>
    <p:sldId id="411" r:id="rId155"/>
    <p:sldId id="412" r:id="rId156"/>
    <p:sldId id="413" r:id="rId157"/>
    <p:sldId id="414" r:id="rId158"/>
    <p:sldId id="415" r:id="rId159"/>
    <p:sldId id="416" r:id="rId160"/>
    <p:sldId id="417" r:id="rId161"/>
    <p:sldId id="418" r:id="rId162"/>
    <p:sldId id="419" r:id="rId163"/>
    <p:sldId id="420" r:id="rId164"/>
    <p:sldId id="421" r:id="rId165"/>
    <p:sldId id="422" r:id="rId166"/>
    <p:sldId id="423" r:id="rId167"/>
    <p:sldId id="424" r:id="rId168"/>
    <p:sldId id="425" r:id="rId169"/>
    <p:sldId id="426" r:id="rId170"/>
    <p:sldId id="427" r:id="rId171"/>
    <p:sldId id="428" r:id="rId172"/>
    <p:sldId id="429" r:id="rId173"/>
    <p:sldId id="430" r:id="rId174"/>
    <p:sldId id="431" r:id="rId175"/>
    <p:sldId id="432" r:id="rId176"/>
    <p:sldId id="433" r:id="rId177"/>
    <p:sldId id="434" r:id="rId178"/>
    <p:sldId id="435" r:id="rId179"/>
    <p:sldId id="436" r:id="rId180"/>
    <p:sldId id="437" r:id="rId181"/>
    <p:sldId id="438" r:id="rId182"/>
    <p:sldId id="439" r:id="rId183"/>
    <p:sldId id="440" r:id="rId184"/>
    <p:sldId id="441" r:id="rId185"/>
    <p:sldId id="442" r:id="rId186"/>
    <p:sldId id="443" r:id="rId187"/>
    <p:sldId id="444" r:id="rId188"/>
    <p:sldId id="445" r:id="rId189"/>
    <p:sldId id="446" r:id="rId190"/>
    <p:sldId id="447" r:id="rId191"/>
    <p:sldId id="448" r:id="rId192"/>
    <p:sldId id="449" r:id="rId193"/>
    <p:sldId id="450" r:id="rId194"/>
    <p:sldId id="452" r:id="rId19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71" d="100"/>
          <a:sy n="71" d="100"/>
        </p:scale>
        <p:origin x="576"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5/19/2015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smtClean="0"/>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5/19/2015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5/19/2015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5/19/2015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5/19/2015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smtClean="0"/>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5/19/2015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5/19/2015</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7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1.png"/></Relationships>
</file>

<file path=ppt/slides/_rels/slide17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1.png"/></Relationships>
</file>

<file path=ppt/slides/_rels/slide17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8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SWEN ASSIGNMENT 2</a:t>
            </a:r>
            <a:endParaRPr lang="en-US" dirty="0"/>
          </a:p>
        </p:txBody>
      </p:sp>
      <p:sp>
        <p:nvSpPr>
          <p:cNvPr id="3" name="Subtitle 2"/>
          <p:cNvSpPr>
            <a:spLocks noGrp="1"/>
          </p:cNvSpPr>
          <p:nvPr>
            <p:ph type="subTitle" idx="1"/>
          </p:nvPr>
        </p:nvSpPr>
        <p:spPr>
          <a:xfrm>
            <a:off x="1751012" y="3657600"/>
            <a:ext cx="8689976" cy="1913021"/>
          </a:xfrm>
        </p:spPr>
        <p:txBody>
          <a:bodyPr>
            <a:normAutofit fontScale="92500" lnSpcReduction="10000"/>
          </a:bodyPr>
          <a:lstStyle/>
          <a:p>
            <a:r>
              <a:rPr lang="en-US" dirty="0" smtClean="0"/>
              <a:t>Chan zhi mai </a:t>
            </a:r>
            <a:r>
              <a:rPr lang="en-US" dirty="0" smtClean="0"/>
              <a:t>1301354e</a:t>
            </a:r>
          </a:p>
          <a:p>
            <a:r>
              <a:rPr lang="en-US" dirty="0" smtClean="0"/>
              <a:t>AARON lim 1300647C</a:t>
            </a:r>
          </a:p>
          <a:p>
            <a:r>
              <a:rPr lang="en-US" dirty="0" smtClean="0"/>
              <a:t>ZHI YONG CHEW 1306307H</a:t>
            </a:r>
          </a:p>
          <a:p>
            <a:r>
              <a:rPr lang="en-US" dirty="0" smtClean="0"/>
              <a:t>NURUL HIDAYAH HAMZAH 1302901B</a:t>
            </a:r>
            <a:endParaRPr lang="en-US" dirty="0"/>
          </a:p>
        </p:txBody>
      </p:sp>
    </p:spTree>
    <p:extLst>
      <p:ext uri="{BB962C8B-B14F-4D97-AF65-F5344CB8AC3E}">
        <p14:creationId xmlns:p14="http://schemas.microsoft.com/office/powerpoint/2010/main" val="21377468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3851" y="1666874"/>
            <a:ext cx="7604298" cy="5191126"/>
          </a:xfrm>
          <a:prstGeom prst="rect">
            <a:avLst/>
          </a:prstGeom>
        </p:spPr>
      </p:pic>
    </p:spTree>
    <p:extLst>
      <p:ext uri="{BB962C8B-B14F-4D97-AF65-F5344CB8AC3E}">
        <p14:creationId xmlns:p14="http://schemas.microsoft.com/office/powerpoint/2010/main" val="375400411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Inspection</a:t>
            </a:r>
          </a:p>
          <a:p>
            <a:pPr marL="0" indent="0">
              <a:buNone/>
            </a:pPr>
            <a:endParaRPr lang="en-SG" sz="2400" b="1" u="sng" dirty="0" smtClean="0"/>
          </a:p>
          <a:p>
            <a:pPr marL="0" indent="0">
              <a:buNone/>
            </a:pPr>
            <a:r>
              <a:rPr lang="en-SG" sz="2400" dirty="0" smtClean="0"/>
              <a:t>Step </a:t>
            </a:r>
            <a:r>
              <a:rPr lang="en-SG" sz="2400" dirty="0"/>
              <a:t>4: Room status and information is display out</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b="1022"/>
          <a:stretch>
            <a:fillRect/>
          </a:stretch>
        </p:blipFill>
        <p:spPr bwMode="auto">
          <a:xfrm>
            <a:off x="838200" y="3446234"/>
            <a:ext cx="10184476" cy="2952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24371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Inspection</a:t>
            </a:r>
          </a:p>
          <a:p>
            <a:pPr marL="0" indent="0">
              <a:buNone/>
            </a:pPr>
            <a:endParaRPr lang="en-SG" sz="2400" b="1" u="sng" dirty="0" smtClean="0"/>
          </a:p>
          <a:p>
            <a:pPr marL="0" indent="0">
              <a:buNone/>
            </a:pPr>
            <a:r>
              <a:rPr lang="en-SG" sz="2400" dirty="0"/>
              <a:t>Step 5: Clicking on the “Room” number at step 4 will brings you to modify the room products. Click on “Save” upon finishing modifying</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701400"/>
            <a:ext cx="8920942" cy="287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16282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Room Status</a:t>
            </a:r>
            <a:endParaRPr lang="en-SG" sz="2400" dirty="0"/>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609068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Room </a:t>
            </a:r>
            <a:r>
              <a:rPr lang="en-SG" sz="2400" b="1" u="sng" dirty="0" smtClean="0"/>
              <a:t>Status</a:t>
            </a:r>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044741"/>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Room </a:t>
            </a:r>
            <a:r>
              <a:rPr lang="en-SG" sz="2400" b="1" u="sng" dirty="0" smtClean="0"/>
              <a:t>Status</a:t>
            </a:r>
          </a:p>
          <a:p>
            <a:pPr marL="0" indent="0">
              <a:buNone/>
            </a:pPr>
            <a:endParaRPr lang="en-SG" sz="2400" b="1" u="sng" dirty="0" smtClean="0"/>
          </a:p>
          <a:p>
            <a:pPr marL="0" indent="0">
              <a:buNone/>
            </a:pPr>
            <a:r>
              <a:rPr lang="en-SG" sz="2400" dirty="0"/>
              <a:t>Step 3: Select </a:t>
            </a:r>
            <a:r>
              <a:rPr lang="en-SG" sz="2400" dirty="0" smtClean="0"/>
              <a:t>“Room Management”</a:t>
            </a:r>
            <a:endParaRPr lang="en-SG"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16510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Room </a:t>
            </a:r>
            <a:r>
              <a:rPr lang="en-SG" sz="2400" b="1" u="sng" dirty="0" smtClean="0"/>
              <a:t>Status</a:t>
            </a:r>
          </a:p>
          <a:p>
            <a:pPr marL="0" indent="0">
              <a:buNone/>
            </a:pPr>
            <a:endParaRPr lang="en-SG" sz="2400" b="1" u="sng" dirty="0" smtClean="0"/>
          </a:p>
          <a:p>
            <a:pPr marL="0" indent="0">
              <a:buNone/>
            </a:pPr>
            <a:r>
              <a:rPr lang="en-SG" sz="2400" dirty="0" smtClean="0"/>
              <a:t>Step </a:t>
            </a:r>
            <a:r>
              <a:rPr lang="en-SG" sz="2400" dirty="0"/>
              <a:t>4: Information is display for all rooms and user can simply change the status of the room and add in remarks for the room as well</a:t>
            </a:r>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3579640"/>
            <a:ext cx="6011487" cy="3071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352684"/>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Assumptions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55000" lnSpcReduction="20000"/>
          </a:bodyPr>
          <a:lstStyle/>
          <a:p>
            <a:pPr lvl="0"/>
            <a:r>
              <a:rPr lang="en-SG" sz="2400" dirty="0"/>
              <a:t>Assumed that only authorized personnel are using the system to manage the housekeeping module.</a:t>
            </a:r>
          </a:p>
          <a:p>
            <a:pPr marL="0" indent="0">
              <a:buNone/>
            </a:pPr>
            <a:endParaRPr lang="en-SG" sz="2400" dirty="0"/>
          </a:p>
          <a:p>
            <a:pPr lvl="0"/>
            <a:r>
              <a:rPr lang="en-SG" sz="2400" dirty="0"/>
              <a:t>Assumed that some of the room attendants are computer literate and thus will be able to use the housekeeping module to check their job schedule.</a:t>
            </a:r>
          </a:p>
          <a:p>
            <a:endParaRPr lang="en-SG" sz="2400" dirty="0"/>
          </a:p>
          <a:p>
            <a:pPr lvl="0"/>
            <a:r>
              <a:rPr lang="en-SG" sz="2400" dirty="0"/>
              <a:t>Assumed that for other room attendants who have no knowledge on computer but wishes to check on the task schedule. His/her other room attendant who knows how to use the system will simply check on his/her behalf. </a:t>
            </a:r>
          </a:p>
          <a:p>
            <a:pPr marL="0" indent="0">
              <a:buNone/>
            </a:pPr>
            <a:endParaRPr lang="en-SG" sz="2400" dirty="0"/>
          </a:p>
          <a:p>
            <a:pPr lvl="0"/>
            <a:r>
              <a:rPr lang="en-SG" sz="2400" dirty="0"/>
              <a:t>Assumed that the software will be made user-friendly and reliable for all room attendants to understand and use.</a:t>
            </a:r>
          </a:p>
          <a:p>
            <a:pPr marL="0" indent="0">
              <a:buNone/>
            </a:pPr>
            <a:endParaRPr lang="en-SG" sz="2400" dirty="0"/>
          </a:p>
          <a:p>
            <a:pPr lvl="0"/>
            <a:r>
              <a:rPr lang="en-SG" sz="2400" dirty="0"/>
              <a:t>Assumed that supervisor will be required to login to the system so that the room attendant will be allowed to use the non-administrative function. An example is, room attendants use the system to search for their schedule that is planned for them.</a:t>
            </a:r>
          </a:p>
          <a:p>
            <a:pPr marL="0" indent="0">
              <a:buNone/>
            </a:pPr>
            <a:endParaRPr lang="en-SG" sz="2400" dirty="0"/>
          </a:p>
          <a:p>
            <a:pPr lvl="0"/>
            <a:r>
              <a:rPr lang="en-SG" sz="2400" dirty="0"/>
              <a:t>Assumed that room type there are a few room types available. Some examples are standard, premium, deluxe and suite.</a:t>
            </a:r>
          </a:p>
          <a:p>
            <a:pPr marL="0" indent="0">
              <a:buNone/>
            </a:pPr>
            <a:endParaRPr lang="en-SG" sz="2400" b="1" u="sng" dirty="0" smtClean="0"/>
          </a:p>
        </p:txBody>
      </p:sp>
    </p:spTree>
    <p:extLst>
      <p:ext uri="{BB962C8B-B14F-4D97-AF65-F5344CB8AC3E}">
        <p14:creationId xmlns:p14="http://schemas.microsoft.com/office/powerpoint/2010/main" val="371562127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View of Participating Classes (VOPC) </a:t>
            </a:r>
            <a:r>
              <a:rPr lang="en-SG" dirty="0"/>
              <a:t>Diagram – ZHI </a:t>
            </a:r>
            <a:r>
              <a:rPr lang="en-SG" dirty="0" err="1"/>
              <a:t>yong</a:t>
            </a: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VOPC </a:t>
            </a:r>
            <a:r>
              <a:rPr lang="en-SG" sz="2400" b="1" u="sng" dirty="0"/>
              <a:t>Diagram for Use Case: Room Management </a:t>
            </a:r>
          </a:p>
          <a:p>
            <a:pPr marL="0" indent="0">
              <a:buNone/>
            </a:pPr>
            <a:endParaRPr lang="en-SG"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2329152"/>
            <a:ext cx="5486400" cy="435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6207728"/>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View of Participating Classes (VOPC) </a:t>
            </a:r>
            <a:r>
              <a:rPr lang="en-SG" dirty="0"/>
              <a:t>Diagram – ZHI </a:t>
            </a:r>
            <a:r>
              <a:rPr lang="en-SG" dirty="0" err="1"/>
              <a:t>yong</a:t>
            </a: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VOPC Diagram for Use Case: Inspection</a:t>
            </a:r>
            <a:endParaRPr lang="en-SG" dirty="0"/>
          </a:p>
        </p:txBody>
      </p:sp>
      <p:sp>
        <p:nvSpPr>
          <p:cNvPr id="4" name="Rectangle 2"/>
          <p:cNvSpPr>
            <a:spLocks noChangeArrowheads="1"/>
          </p:cNvSpPr>
          <p:nvPr/>
        </p:nvSpPr>
        <p:spPr bwMode="auto">
          <a:xfrm>
            <a:off x="3275215" y="254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215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4982" y="2540000"/>
            <a:ext cx="5902036" cy="405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182435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View of Participating Classes (VOPC) </a:t>
            </a:r>
            <a:r>
              <a:rPr lang="en-SG" dirty="0"/>
              <a:t>Diagram – ZHI </a:t>
            </a:r>
            <a:r>
              <a:rPr lang="en-SG" dirty="0" err="1"/>
              <a:t>yong</a:t>
            </a: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VOPC Diagram for Use Case: Task Schedule</a:t>
            </a:r>
            <a:endParaRPr lang="en-SG" dirty="0"/>
          </a:p>
        </p:txBody>
      </p:sp>
      <p:sp>
        <p:nvSpPr>
          <p:cNvPr id="4" name="Rectangle 2"/>
          <p:cNvSpPr>
            <a:spLocks noChangeArrowheads="1"/>
          </p:cNvSpPr>
          <p:nvPr/>
        </p:nvSpPr>
        <p:spPr bwMode="auto">
          <a:xfrm>
            <a:off x="3275215" y="254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5" name="Rectangle 2"/>
          <p:cNvSpPr>
            <a:spLocks noChangeArrowheads="1"/>
          </p:cNvSpPr>
          <p:nvPr/>
        </p:nvSpPr>
        <p:spPr bwMode="auto">
          <a:xfrm>
            <a:off x="3275215" y="232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4505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615" y="2324100"/>
            <a:ext cx="5428770" cy="4486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6373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37952" y="1604962"/>
            <a:ext cx="7516096" cy="5253038"/>
          </a:xfrm>
          <a:prstGeom prst="rect">
            <a:avLst/>
          </a:prstGeom>
        </p:spPr>
      </p:pic>
    </p:spTree>
    <p:extLst>
      <p:ext uri="{BB962C8B-B14F-4D97-AF65-F5344CB8AC3E}">
        <p14:creationId xmlns:p14="http://schemas.microsoft.com/office/powerpoint/2010/main" val="30293330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View of Participating Classes (VOPC) </a:t>
            </a:r>
            <a:r>
              <a:rPr lang="en-SG" dirty="0"/>
              <a:t>Diagram – ZHI </a:t>
            </a:r>
            <a:r>
              <a:rPr lang="en-SG" dirty="0" err="1"/>
              <a:t>yong</a:t>
            </a: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VOPC Diagram for Use Case: Tasks Allocation</a:t>
            </a:r>
            <a:endParaRPr lang="en-SG" dirty="0"/>
          </a:p>
        </p:txBody>
      </p:sp>
      <p:sp>
        <p:nvSpPr>
          <p:cNvPr id="4" name="Rectangle 2"/>
          <p:cNvSpPr>
            <a:spLocks noChangeArrowheads="1"/>
          </p:cNvSpPr>
          <p:nvPr/>
        </p:nvSpPr>
        <p:spPr bwMode="auto">
          <a:xfrm>
            <a:off x="3275215" y="254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5" name="Rectangle 2"/>
          <p:cNvSpPr>
            <a:spLocks noChangeArrowheads="1"/>
          </p:cNvSpPr>
          <p:nvPr/>
        </p:nvSpPr>
        <p:spPr bwMode="auto">
          <a:xfrm>
            <a:off x="3275215" y="232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2"/>
          <p:cNvSpPr>
            <a:spLocks noChangeArrowheads="1"/>
          </p:cNvSpPr>
          <p:nvPr/>
        </p:nvSpPr>
        <p:spPr bwMode="auto">
          <a:xfrm>
            <a:off x="3790604" y="2540000"/>
            <a:ext cx="1028991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pic>
        <p:nvPicPr>
          <p:cNvPr id="460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6749" y="2324100"/>
            <a:ext cx="4638501" cy="4405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2189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View of Participating Classes (VOPC) </a:t>
            </a:r>
            <a:r>
              <a:rPr lang="en-SG" dirty="0"/>
              <a:t>Diagram – ZHI </a:t>
            </a:r>
            <a:r>
              <a:rPr lang="en-SG" dirty="0" err="1"/>
              <a:t>yong</a:t>
            </a: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VOPC Diagram for Use Case: Room Attendant Availability</a:t>
            </a:r>
            <a:endParaRPr lang="en-SG" dirty="0"/>
          </a:p>
        </p:txBody>
      </p:sp>
      <p:sp>
        <p:nvSpPr>
          <p:cNvPr id="4" name="Rectangle 2"/>
          <p:cNvSpPr>
            <a:spLocks noChangeArrowheads="1"/>
          </p:cNvSpPr>
          <p:nvPr/>
        </p:nvSpPr>
        <p:spPr bwMode="auto">
          <a:xfrm>
            <a:off x="3275215" y="25400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5" name="Rectangle 2"/>
          <p:cNvSpPr>
            <a:spLocks noChangeArrowheads="1"/>
          </p:cNvSpPr>
          <p:nvPr/>
        </p:nvSpPr>
        <p:spPr bwMode="auto">
          <a:xfrm>
            <a:off x="3275215" y="23241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sp>
        <p:nvSpPr>
          <p:cNvPr id="6" name="Rectangle 2"/>
          <p:cNvSpPr>
            <a:spLocks noChangeArrowheads="1"/>
          </p:cNvSpPr>
          <p:nvPr/>
        </p:nvSpPr>
        <p:spPr bwMode="auto">
          <a:xfrm>
            <a:off x="3790604" y="2540000"/>
            <a:ext cx="10289916"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SG"/>
          </a:p>
        </p:txBody>
      </p:sp>
      <p:sp>
        <p:nvSpPr>
          <p:cNvPr id="7"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SG"/>
          </a:p>
        </p:txBody>
      </p:sp>
      <p:pic>
        <p:nvPicPr>
          <p:cNvPr id="4710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2377" y="2324100"/>
            <a:ext cx="5307245" cy="4442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95494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Schema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US" dirty="0"/>
              <a:t>ROOMMANAGEMENT( </a:t>
            </a:r>
            <a:r>
              <a:rPr lang="en-US" u="sng" dirty="0"/>
              <a:t>RMID</a:t>
            </a:r>
            <a:r>
              <a:rPr lang="en-US" dirty="0"/>
              <a:t>, </a:t>
            </a:r>
            <a:r>
              <a:rPr lang="en-US" u="sng" dirty="0" err="1"/>
              <a:t>BookingID</a:t>
            </a:r>
            <a:r>
              <a:rPr lang="en-US" dirty="0"/>
              <a:t>, </a:t>
            </a:r>
            <a:r>
              <a:rPr lang="en-US" u="sng" dirty="0" err="1"/>
              <a:t>RoomID</a:t>
            </a:r>
            <a:r>
              <a:rPr lang="en-US" dirty="0"/>
              <a:t>, </a:t>
            </a:r>
            <a:r>
              <a:rPr lang="en-US" dirty="0" err="1"/>
              <a:t>RoomLevel</a:t>
            </a:r>
            <a:r>
              <a:rPr lang="en-US" dirty="0"/>
              <a:t>, </a:t>
            </a:r>
            <a:r>
              <a:rPr lang="en-US" dirty="0" err="1"/>
              <a:t>RoomType</a:t>
            </a:r>
            <a:r>
              <a:rPr lang="en-US" dirty="0"/>
              <a:t>, </a:t>
            </a:r>
            <a:r>
              <a:rPr lang="en-US" dirty="0" err="1"/>
              <a:t>CheckInDate</a:t>
            </a:r>
            <a:r>
              <a:rPr lang="en-US" dirty="0"/>
              <a:t>, </a:t>
            </a:r>
            <a:r>
              <a:rPr lang="en-US" dirty="0" err="1"/>
              <a:t>CheckOutDate</a:t>
            </a:r>
            <a:r>
              <a:rPr lang="en-US" dirty="0"/>
              <a:t>, </a:t>
            </a:r>
            <a:r>
              <a:rPr lang="en-US" dirty="0" err="1"/>
              <a:t>NoOfGuest</a:t>
            </a:r>
            <a:r>
              <a:rPr lang="en-US" dirty="0"/>
              <a:t>, Availability, Status, Remarks)</a:t>
            </a:r>
            <a:endParaRPr lang="en-SG" b="1" dirty="0"/>
          </a:p>
          <a:p>
            <a:pPr marL="0" indent="0">
              <a:buNone/>
            </a:pPr>
            <a:endParaRPr lang="en-SG" b="1" dirty="0"/>
          </a:p>
          <a:p>
            <a:r>
              <a:rPr lang="en-US" dirty="0"/>
              <a:t>DUTY( </a:t>
            </a:r>
            <a:r>
              <a:rPr lang="en-US" u="sng" dirty="0" err="1"/>
              <a:t>DutyID</a:t>
            </a:r>
            <a:r>
              <a:rPr lang="en-US" dirty="0"/>
              <a:t>, </a:t>
            </a:r>
            <a:r>
              <a:rPr lang="en-US" u="sng" dirty="0"/>
              <a:t>RMID</a:t>
            </a:r>
            <a:r>
              <a:rPr lang="en-US" dirty="0"/>
              <a:t>, Date, Level, Unit, </a:t>
            </a:r>
            <a:r>
              <a:rPr lang="en-US" dirty="0" err="1"/>
              <a:t>DutyName</a:t>
            </a:r>
            <a:r>
              <a:rPr lang="en-US" dirty="0"/>
              <a:t>, </a:t>
            </a:r>
            <a:r>
              <a:rPr lang="en-US" dirty="0" err="1"/>
              <a:t>DutyDescription</a:t>
            </a:r>
            <a:r>
              <a:rPr lang="en-US" dirty="0"/>
              <a:t>, </a:t>
            </a:r>
            <a:r>
              <a:rPr lang="en-US" dirty="0" err="1"/>
              <a:t>AssignedBy</a:t>
            </a:r>
            <a:r>
              <a:rPr lang="en-US" dirty="0"/>
              <a:t>, Remarks)</a:t>
            </a:r>
            <a:endParaRPr lang="en-SG" b="1" dirty="0"/>
          </a:p>
          <a:p>
            <a:pPr marL="0" indent="0">
              <a:buNone/>
            </a:pPr>
            <a:endParaRPr lang="en-SG" b="1" dirty="0"/>
          </a:p>
          <a:p>
            <a:r>
              <a:rPr lang="en-US" dirty="0"/>
              <a:t>HOUSEKEEPING( </a:t>
            </a:r>
            <a:r>
              <a:rPr lang="en-US" u="sng" dirty="0"/>
              <a:t>HKID</a:t>
            </a:r>
            <a:r>
              <a:rPr lang="en-US" dirty="0"/>
              <a:t>, </a:t>
            </a:r>
            <a:r>
              <a:rPr lang="en-US" u="sng" dirty="0" err="1"/>
              <a:t>RoomID</a:t>
            </a:r>
            <a:r>
              <a:rPr lang="en-US" dirty="0"/>
              <a:t>, Name, Quantity, Consume, Remarks)</a:t>
            </a:r>
            <a:endParaRPr lang="en-SG" b="1" dirty="0"/>
          </a:p>
          <a:p>
            <a:endParaRPr lang="en-SG" dirty="0"/>
          </a:p>
        </p:txBody>
      </p:sp>
    </p:spTree>
    <p:extLst>
      <p:ext uri="{BB962C8B-B14F-4D97-AF65-F5344CB8AC3E}">
        <p14:creationId xmlns:p14="http://schemas.microsoft.com/office/powerpoint/2010/main" val="372223086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Dictionary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a:t>Table Name: ROOMMANAGEMENT</a:t>
            </a:r>
          </a:p>
        </p:txBody>
      </p:sp>
      <p:graphicFrame>
        <p:nvGraphicFramePr>
          <p:cNvPr id="4" name="Table 3"/>
          <p:cNvGraphicFramePr>
            <a:graphicFrameLocks noGrp="1"/>
          </p:cNvGraphicFramePr>
          <p:nvPr>
            <p:extLst/>
          </p:nvPr>
        </p:nvGraphicFramePr>
        <p:xfrm>
          <a:off x="838200" y="2488375"/>
          <a:ext cx="7840980" cy="3885797"/>
        </p:xfrm>
        <a:graphic>
          <a:graphicData uri="http://schemas.openxmlformats.org/drawingml/2006/table">
            <a:tbl>
              <a:tblPr firstRow="1" firstCol="1" bandRow="1">
                <a:tableStyleId>{5C22544A-7EE6-4342-B048-85BDC9FD1C3A}</a:tableStyleId>
              </a:tblPr>
              <a:tblGrid>
                <a:gridCol w="2186724"/>
                <a:gridCol w="1506324"/>
                <a:gridCol w="1382002"/>
                <a:gridCol w="1382965"/>
                <a:gridCol w="1382965"/>
              </a:tblGrid>
              <a:tr h="832670">
                <a:tc>
                  <a:txBody>
                    <a:bodyPr/>
                    <a:lstStyle/>
                    <a:p>
                      <a:pPr algn="ctr">
                        <a:spcAft>
                          <a:spcPts val="0"/>
                        </a:spcAft>
                      </a:pPr>
                      <a:r>
                        <a:rPr lang="en-US" sz="1800">
                          <a:effectLst/>
                        </a:rPr>
                        <a:t>Table Column Name</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Table Column Data Type</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Table Column Null Option</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Table Column Is PK</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Table Column Is FK</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RMID</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VarChar(10)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BookingID</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VarChar(10)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RoomID</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VarChar(10)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dirty="0">
                          <a:effectLst/>
                        </a:rPr>
                        <a:t>No</a:t>
                      </a:r>
                      <a:endParaRPr lang="en-SG" sz="1800" dirty="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RoomLevel</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dirty="0" err="1">
                          <a:effectLst/>
                        </a:rPr>
                        <a:t>VarChar</a:t>
                      </a:r>
                      <a:r>
                        <a:rPr lang="en-US" sz="1800" dirty="0">
                          <a:effectLst/>
                        </a:rPr>
                        <a:t>(10)</a:t>
                      </a:r>
                      <a:endParaRPr lang="en-SG" sz="1800" dirty="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RoomType</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VarChar(30)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CheckInDate</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VarChar(20)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CheckOutDate</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VarChar(20)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NoOfGuest</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Int(100)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Availability</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VarChar(100)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Status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VarChar(30)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r>
              <a:tr h="277557">
                <a:tc>
                  <a:txBody>
                    <a:bodyPr/>
                    <a:lstStyle/>
                    <a:p>
                      <a:pPr>
                        <a:spcAft>
                          <a:spcPts val="0"/>
                        </a:spcAft>
                      </a:pPr>
                      <a:r>
                        <a:rPr lang="en-US" sz="1800">
                          <a:effectLst/>
                        </a:rPr>
                        <a:t>Remarks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VarChar(20)</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Yes</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a:effectLst/>
                        </a:rPr>
                        <a:t>No</a:t>
                      </a:r>
                      <a:endParaRPr lang="en-SG" sz="1800">
                        <a:effectLst/>
                        <a:latin typeface="Times New Roman" panose="02020603050405020304" pitchFamily="18" charset="0"/>
                        <a:ea typeface="Times New Roman" panose="02020603050405020304" pitchFamily="18" charset="0"/>
                      </a:endParaRPr>
                    </a:p>
                  </a:txBody>
                  <a:tcPr marL="104084" marR="104084" marT="0" marB="0"/>
                </a:tc>
                <a:tc>
                  <a:txBody>
                    <a:bodyPr/>
                    <a:lstStyle/>
                    <a:p>
                      <a:pPr algn="ctr">
                        <a:spcAft>
                          <a:spcPts val="0"/>
                        </a:spcAft>
                      </a:pPr>
                      <a:r>
                        <a:rPr lang="en-US" sz="1800" dirty="0">
                          <a:effectLst/>
                        </a:rPr>
                        <a:t>No</a:t>
                      </a:r>
                      <a:endParaRPr lang="en-SG" sz="1800" dirty="0">
                        <a:effectLst/>
                        <a:latin typeface="Times New Roman" panose="02020603050405020304" pitchFamily="18" charset="0"/>
                        <a:ea typeface="Times New Roman" panose="02020603050405020304" pitchFamily="18" charset="0"/>
                      </a:endParaRPr>
                    </a:p>
                  </a:txBody>
                  <a:tcPr marL="104084" marR="104084" marT="0" marB="0"/>
                </a:tc>
              </a:tr>
            </a:tbl>
          </a:graphicData>
        </a:graphic>
      </p:graphicFrame>
    </p:spTree>
    <p:extLst>
      <p:ext uri="{BB962C8B-B14F-4D97-AF65-F5344CB8AC3E}">
        <p14:creationId xmlns:p14="http://schemas.microsoft.com/office/powerpoint/2010/main" val="163601709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Dictionary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a:t>Table Name: </a:t>
            </a:r>
            <a:r>
              <a:rPr lang="en-SG" sz="2400" b="1" u="sng" dirty="0" smtClean="0"/>
              <a:t>DUTY</a:t>
            </a:r>
            <a:endParaRPr lang="en-SG" sz="2400" b="1" u="sng" dirty="0"/>
          </a:p>
        </p:txBody>
      </p:sp>
      <p:graphicFrame>
        <p:nvGraphicFramePr>
          <p:cNvPr id="5" name="Table 4"/>
          <p:cNvGraphicFramePr>
            <a:graphicFrameLocks noGrp="1"/>
          </p:cNvGraphicFramePr>
          <p:nvPr>
            <p:extLst/>
          </p:nvPr>
        </p:nvGraphicFramePr>
        <p:xfrm>
          <a:off x="838200" y="2488883"/>
          <a:ext cx="9448142" cy="3688080"/>
        </p:xfrm>
        <a:graphic>
          <a:graphicData uri="http://schemas.openxmlformats.org/drawingml/2006/table">
            <a:tbl>
              <a:tblPr firstRow="1" firstCol="1" bandRow="1">
                <a:tableStyleId>{5C22544A-7EE6-4342-B048-85BDC9FD1C3A}</a:tableStyleId>
              </a:tblPr>
              <a:tblGrid>
                <a:gridCol w="2634936"/>
                <a:gridCol w="1815074"/>
                <a:gridCol w="1665270"/>
                <a:gridCol w="1666431"/>
                <a:gridCol w="1666431"/>
              </a:tblGrid>
              <a:tr h="1004494">
                <a:tc>
                  <a:txBody>
                    <a:bodyPr/>
                    <a:lstStyle/>
                    <a:p>
                      <a:pPr algn="ctr">
                        <a:spcAft>
                          <a:spcPts val="0"/>
                        </a:spcAft>
                      </a:pPr>
                      <a:r>
                        <a:rPr lang="en-US" sz="2200" dirty="0">
                          <a:effectLst/>
                        </a:rPr>
                        <a:t>Table Column Name</a:t>
                      </a:r>
                      <a:endParaRPr lang="en-SG" sz="2200" dirty="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Table Column Data Type</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Table Column Null Option</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Table Column Is PK</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Table Column Is FK</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DutyID</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VarChar(10)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Yes</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RMID</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VarChar(10)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Yes</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Yes</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Date</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Date</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Level</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VarChar(30)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dirty="0">
                          <a:effectLst/>
                        </a:rPr>
                        <a:t>No</a:t>
                      </a:r>
                      <a:endParaRPr lang="en-SG" sz="2200" dirty="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Unit</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VarChar(30)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DutyName</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VarChar(30)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DutyDescription</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VarChar(50)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r>
              <a:tr h="334831">
                <a:tc>
                  <a:txBody>
                    <a:bodyPr/>
                    <a:lstStyle/>
                    <a:p>
                      <a:pPr>
                        <a:spcAft>
                          <a:spcPts val="0"/>
                        </a:spcAft>
                      </a:pPr>
                      <a:r>
                        <a:rPr lang="en-US" sz="2200">
                          <a:effectLst/>
                        </a:rPr>
                        <a:t>AssignedBy</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VarChar(30)</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a:effectLst/>
                        </a:rPr>
                        <a:t>No</a:t>
                      </a:r>
                      <a:endParaRPr lang="en-SG" sz="2200">
                        <a:effectLst/>
                        <a:latin typeface="Times New Roman" panose="02020603050405020304" pitchFamily="18" charset="0"/>
                        <a:ea typeface="Times New Roman" panose="02020603050405020304" pitchFamily="18" charset="0"/>
                      </a:endParaRPr>
                    </a:p>
                  </a:txBody>
                  <a:tcPr marL="125418" marR="125418" marT="0" marB="0"/>
                </a:tc>
                <a:tc>
                  <a:txBody>
                    <a:bodyPr/>
                    <a:lstStyle/>
                    <a:p>
                      <a:pPr algn="ctr">
                        <a:spcAft>
                          <a:spcPts val="0"/>
                        </a:spcAft>
                      </a:pPr>
                      <a:r>
                        <a:rPr lang="en-US" sz="2200" dirty="0">
                          <a:effectLst/>
                        </a:rPr>
                        <a:t>No</a:t>
                      </a:r>
                      <a:endParaRPr lang="en-SG" sz="2200" dirty="0">
                        <a:effectLst/>
                        <a:latin typeface="Times New Roman" panose="02020603050405020304" pitchFamily="18" charset="0"/>
                        <a:ea typeface="Times New Roman" panose="02020603050405020304" pitchFamily="18" charset="0"/>
                      </a:endParaRPr>
                    </a:p>
                  </a:txBody>
                  <a:tcPr marL="125418" marR="125418" marT="0" marB="0"/>
                </a:tc>
              </a:tr>
            </a:tbl>
          </a:graphicData>
        </a:graphic>
      </p:graphicFrame>
    </p:spTree>
    <p:extLst>
      <p:ext uri="{BB962C8B-B14F-4D97-AF65-F5344CB8AC3E}">
        <p14:creationId xmlns:p14="http://schemas.microsoft.com/office/powerpoint/2010/main" val="377777267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Dictionary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a:t>Table Name: HOUSEKEEPING</a:t>
            </a:r>
          </a:p>
        </p:txBody>
      </p:sp>
      <p:graphicFrame>
        <p:nvGraphicFramePr>
          <p:cNvPr id="4" name="Table 3"/>
          <p:cNvGraphicFramePr>
            <a:graphicFrameLocks noGrp="1"/>
          </p:cNvGraphicFramePr>
          <p:nvPr>
            <p:extLst/>
          </p:nvPr>
        </p:nvGraphicFramePr>
        <p:xfrm>
          <a:off x="838200" y="2600599"/>
          <a:ext cx="9835914" cy="3154680"/>
        </p:xfrm>
        <a:graphic>
          <a:graphicData uri="http://schemas.openxmlformats.org/drawingml/2006/table">
            <a:tbl>
              <a:tblPr firstRow="1" firstCol="1" bandRow="1">
                <a:tableStyleId>{5C22544A-7EE6-4342-B048-85BDC9FD1C3A}</a:tableStyleId>
              </a:tblPr>
              <a:tblGrid>
                <a:gridCol w="2743079"/>
                <a:gridCol w="1889569"/>
                <a:gridCol w="1733616"/>
                <a:gridCol w="1734825"/>
                <a:gridCol w="1734825"/>
              </a:tblGrid>
              <a:tr h="1044522">
                <a:tc>
                  <a:txBody>
                    <a:bodyPr/>
                    <a:lstStyle/>
                    <a:p>
                      <a:pPr algn="ctr">
                        <a:spcAft>
                          <a:spcPts val="0"/>
                        </a:spcAft>
                      </a:pPr>
                      <a:r>
                        <a:rPr lang="en-US" sz="2300" dirty="0">
                          <a:effectLst/>
                        </a:rPr>
                        <a:t>Table Column Name</a:t>
                      </a:r>
                      <a:endParaRPr lang="en-SG" sz="2300" dirty="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Table Column Data Type</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Table Column Null Option</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Table Column Is PK</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Table Column Is FK</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a:effectLst/>
                        </a:rPr>
                        <a:t>HKID</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VarChar(10)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Yes</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a:effectLst/>
                        </a:rPr>
                        <a:t>RoomID</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VarChar(10)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Yes</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Yes</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a:effectLst/>
                        </a:rPr>
                        <a:t>Name</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VarChar(50)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dirty="0">
                          <a:effectLst/>
                        </a:rPr>
                        <a:t>Quantity</a:t>
                      </a:r>
                      <a:endParaRPr lang="en-SG" sz="2300" dirty="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Int(100)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a:effectLst/>
                        </a:rPr>
                        <a:t>Consume</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VarChar(100)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r>
              <a:tr h="348174">
                <a:tc>
                  <a:txBody>
                    <a:bodyPr/>
                    <a:lstStyle/>
                    <a:p>
                      <a:pPr>
                        <a:spcAft>
                          <a:spcPts val="0"/>
                        </a:spcAft>
                      </a:pPr>
                      <a:r>
                        <a:rPr lang="en-US" sz="2300">
                          <a:effectLst/>
                        </a:rPr>
                        <a:t>Remarks</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VarChar(100)</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Yes</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a:effectLst/>
                        </a:rPr>
                        <a:t>No</a:t>
                      </a:r>
                      <a:endParaRPr lang="en-SG" sz="2300">
                        <a:effectLst/>
                        <a:latin typeface="Times New Roman" panose="02020603050405020304" pitchFamily="18" charset="0"/>
                        <a:ea typeface="Times New Roman" panose="02020603050405020304" pitchFamily="18" charset="0"/>
                      </a:endParaRPr>
                    </a:p>
                  </a:txBody>
                  <a:tcPr marL="130565" marR="130565" marT="0" marB="0"/>
                </a:tc>
                <a:tc>
                  <a:txBody>
                    <a:bodyPr/>
                    <a:lstStyle/>
                    <a:p>
                      <a:pPr algn="ctr">
                        <a:spcAft>
                          <a:spcPts val="0"/>
                        </a:spcAft>
                      </a:pPr>
                      <a:r>
                        <a:rPr lang="en-US" sz="2300" dirty="0">
                          <a:effectLst/>
                        </a:rPr>
                        <a:t>No</a:t>
                      </a:r>
                      <a:endParaRPr lang="en-SG" sz="2300" dirty="0">
                        <a:effectLst/>
                        <a:latin typeface="Times New Roman" panose="02020603050405020304" pitchFamily="18" charset="0"/>
                        <a:ea typeface="Times New Roman" panose="02020603050405020304" pitchFamily="18" charset="0"/>
                      </a:endParaRPr>
                    </a:p>
                  </a:txBody>
                  <a:tcPr marL="130565" marR="130565" marT="0" marB="0"/>
                </a:tc>
              </a:tr>
            </a:tbl>
          </a:graphicData>
        </a:graphic>
      </p:graphicFrame>
    </p:spTree>
    <p:extLst>
      <p:ext uri="{BB962C8B-B14F-4D97-AF65-F5344CB8AC3E}">
        <p14:creationId xmlns:p14="http://schemas.microsoft.com/office/powerpoint/2010/main" val="374732275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Entity Relationship Diagram (</a:t>
            </a:r>
            <a:r>
              <a:rPr lang="en-US" b="1" dirty="0" smtClean="0"/>
              <a:t>ERD</a:t>
            </a:r>
            <a:r>
              <a:rPr lang="en-US" b="1" dirty="0" smtClean="0"/>
              <a:t>)</a:t>
            </a:r>
            <a:r>
              <a:rPr lang="en-SG" dirty="0"/>
              <a:t> – ZHI </a:t>
            </a:r>
            <a:r>
              <a:rPr lang="en-SG" dirty="0" err="1"/>
              <a:t>yong</a:t>
            </a:r>
            <a:endParaRPr lang="en-SG" b="1" dirty="0"/>
          </a:p>
        </p:txBody>
      </p:sp>
      <p:pic>
        <p:nvPicPr>
          <p:cNvPr id="51202" name="Picture 2" descr="ERDHousekeep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0200" y="1601877"/>
            <a:ext cx="4065021" cy="502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4572012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lstStyle/>
          <a:p>
            <a:pPr marL="914400" lvl="1" indent="-457200">
              <a:buAutoNum type="arabicPeriod"/>
            </a:pPr>
            <a:r>
              <a:rPr lang="en-SG" sz="3200" dirty="0" smtClean="0"/>
              <a:t>Staff </a:t>
            </a:r>
            <a:r>
              <a:rPr lang="en-SG" sz="3200" dirty="0" smtClean="0"/>
              <a:t>Management</a:t>
            </a:r>
          </a:p>
          <a:p>
            <a:pPr marL="914400" lvl="1" indent="-457200">
              <a:buAutoNum type="arabicPeriod"/>
            </a:pPr>
            <a:r>
              <a:rPr lang="en-SG" sz="3200" dirty="0" smtClean="0"/>
              <a:t>Payroll</a:t>
            </a:r>
          </a:p>
          <a:p>
            <a:pPr marL="914400" lvl="1" indent="-457200">
              <a:buAutoNum type="arabicPeriod"/>
            </a:pPr>
            <a:r>
              <a:rPr lang="en-SG" sz="3200" dirty="0" smtClean="0"/>
              <a:t>Staff Attendance</a:t>
            </a:r>
          </a:p>
          <a:p>
            <a:pPr marL="914400" lvl="1" indent="-457200">
              <a:buAutoNum type="arabicPeriod"/>
            </a:pPr>
            <a:r>
              <a:rPr lang="en-SG" sz="3200" dirty="0" smtClean="0"/>
              <a:t>Leave Application</a:t>
            </a:r>
          </a:p>
          <a:p>
            <a:pPr marL="914400" lvl="1" indent="-457200">
              <a:buAutoNum type="arabicPeriod"/>
            </a:pPr>
            <a:r>
              <a:rPr lang="en-SG" sz="3200" dirty="0" smtClean="0"/>
              <a:t>Staff Scheduling</a:t>
            </a:r>
          </a:p>
          <a:p>
            <a:pPr marL="914400" lvl="1" indent="-457200">
              <a:buAutoNum type="arabicPeriod"/>
            </a:pPr>
            <a:r>
              <a:rPr lang="en-SG" sz="3200" dirty="0" smtClean="0"/>
              <a:t>Performance Appraisal</a:t>
            </a:r>
          </a:p>
          <a:p>
            <a:pPr lvl="1"/>
            <a:endParaRPr lang="en-SG" dirty="0"/>
          </a:p>
        </p:txBody>
      </p:sp>
      <p:sp>
        <p:nvSpPr>
          <p:cNvPr id="4" name="Title 3"/>
          <p:cNvSpPr>
            <a:spLocks noGrp="1"/>
          </p:cNvSpPr>
          <p:nvPr>
            <p:ph type="title"/>
          </p:nvPr>
        </p:nvSpPr>
        <p:spPr/>
        <p:txBody>
          <a:bodyPr/>
          <a:lstStyle/>
          <a:p>
            <a:r>
              <a:rPr lang="en-SG" dirty="0"/>
              <a:t>System </a:t>
            </a:r>
            <a:r>
              <a:rPr lang="en-SG" dirty="0" smtClean="0"/>
              <a:t>Functions – HIDAYAH </a:t>
            </a:r>
            <a:endParaRPr lang="en-SG" dirty="0"/>
          </a:p>
        </p:txBody>
      </p:sp>
    </p:spTree>
    <p:extLst>
      <p:ext uri="{BB962C8B-B14F-4D97-AF65-F5344CB8AC3E}">
        <p14:creationId xmlns:p14="http://schemas.microsoft.com/office/powerpoint/2010/main" val="19943493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a:spLocks noGrp="1"/>
          </p:cNvSpPr>
          <p:nvPr>
            <p:ph idx="4294967295"/>
          </p:nvPr>
        </p:nvSpPr>
        <p:spPr>
          <a:xfrm>
            <a:off x="838200" y="1825625"/>
            <a:ext cx="10515600" cy="4351338"/>
          </a:xfrm>
          <a:prstGeom prst="rect">
            <a:avLst/>
          </a:prstGeom>
        </p:spPr>
        <p:txBody>
          <a:bodyPr/>
          <a:lstStyle/>
          <a:p>
            <a:pPr marL="914400" lvl="1" indent="-457200">
              <a:buAutoNum type="arabicPeriod"/>
            </a:pPr>
            <a:r>
              <a:rPr lang="en-SG" b="1" dirty="0" smtClean="0"/>
              <a:t>Manager</a:t>
            </a:r>
            <a:endParaRPr lang="en-SG" b="1" dirty="0" smtClean="0"/>
          </a:p>
          <a:p>
            <a:pPr lvl="2">
              <a:buFontTx/>
              <a:buChar char="-"/>
            </a:pPr>
            <a:r>
              <a:rPr lang="en-SG" dirty="0" smtClean="0"/>
              <a:t>Authority to take all the reports available in the system</a:t>
            </a:r>
          </a:p>
          <a:p>
            <a:pPr lvl="2">
              <a:buFontTx/>
              <a:buChar char="-"/>
            </a:pPr>
            <a:r>
              <a:rPr lang="en-SG" dirty="0" smtClean="0"/>
              <a:t>Needed to approve the leave applications</a:t>
            </a:r>
          </a:p>
          <a:p>
            <a:pPr lvl="2">
              <a:buFontTx/>
              <a:buChar char="-"/>
            </a:pPr>
            <a:r>
              <a:rPr lang="en-SG" dirty="0" smtClean="0"/>
              <a:t>Assign timetables for their staffs. </a:t>
            </a:r>
          </a:p>
          <a:p>
            <a:pPr marL="914400" lvl="1" indent="-457200">
              <a:buFont typeface="+mj-lt"/>
              <a:buAutoNum type="arabicPeriod"/>
            </a:pPr>
            <a:r>
              <a:rPr lang="en-SG" b="1" dirty="0" smtClean="0"/>
              <a:t>Human Resource Manager</a:t>
            </a:r>
          </a:p>
          <a:p>
            <a:pPr lvl="2">
              <a:buFont typeface="Calibri" panose="020F0502020204030204" pitchFamily="34" charset="0"/>
              <a:buChar char="⁻"/>
            </a:pPr>
            <a:r>
              <a:rPr lang="en-SG" dirty="0" smtClean="0"/>
              <a:t>Authority to add new staff member, modify or removing them</a:t>
            </a:r>
            <a:endParaRPr lang="en-SG" dirty="0"/>
          </a:p>
          <a:p>
            <a:pPr lvl="2">
              <a:buFont typeface="Calibri" panose="020F0502020204030204" pitchFamily="34" charset="0"/>
              <a:buChar char="⁻"/>
            </a:pPr>
            <a:r>
              <a:rPr lang="en-SG" dirty="0" smtClean="0"/>
              <a:t>Manage the staff details in the database</a:t>
            </a:r>
          </a:p>
          <a:p>
            <a:pPr marL="914400" lvl="1" indent="-457200">
              <a:buFont typeface="+mj-lt"/>
              <a:buAutoNum type="arabicPeriod"/>
            </a:pPr>
            <a:r>
              <a:rPr lang="en-SG" b="1" dirty="0" smtClean="0"/>
              <a:t>Staffs</a:t>
            </a:r>
            <a:endParaRPr lang="en-SG" b="1" dirty="0"/>
          </a:p>
          <a:p>
            <a:pPr lvl="2">
              <a:buFont typeface="Calibri" panose="020F0502020204030204" pitchFamily="34" charset="0"/>
              <a:buChar char="⁻"/>
            </a:pPr>
            <a:r>
              <a:rPr lang="en-SG" dirty="0" smtClean="0"/>
              <a:t>Access to their timetable </a:t>
            </a:r>
          </a:p>
          <a:p>
            <a:pPr lvl="2">
              <a:buFont typeface="Calibri" panose="020F0502020204030204" pitchFamily="34" charset="0"/>
              <a:buChar char="⁻"/>
            </a:pPr>
            <a:r>
              <a:rPr lang="en-SG" dirty="0" smtClean="0"/>
              <a:t>Apply for leave application</a:t>
            </a:r>
          </a:p>
        </p:txBody>
      </p:sp>
      <p:sp>
        <p:nvSpPr>
          <p:cNvPr id="6" name="Title 5"/>
          <p:cNvSpPr>
            <a:spLocks noGrp="1"/>
          </p:cNvSpPr>
          <p:nvPr>
            <p:ph type="title"/>
          </p:nvPr>
        </p:nvSpPr>
        <p:spPr/>
        <p:txBody>
          <a:bodyPr/>
          <a:lstStyle/>
          <a:p>
            <a:r>
              <a:rPr lang="en-SG" dirty="0"/>
              <a:t>USER CHARACTERISTICS – HIDAYAH </a:t>
            </a:r>
            <a:endParaRPr lang="en-SG" dirty="0"/>
          </a:p>
        </p:txBody>
      </p:sp>
    </p:spTree>
    <p:extLst>
      <p:ext uri="{BB962C8B-B14F-4D97-AF65-F5344CB8AC3E}">
        <p14:creationId xmlns:p14="http://schemas.microsoft.com/office/powerpoint/2010/main" val="12126223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SG" dirty="0" smtClean="0"/>
              <a:t>Use Case 1: Staff Management</a:t>
            </a:r>
          </a:p>
          <a:p>
            <a:pPr marL="457200" lvl="1" indent="0">
              <a:buNone/>
            </a:pPr>
            <a:r>
              <a:rPr lang="en-SG" dirty="0" smtClean="0"/>
              <a:t>1.1. Insert New Staff Details</a:t>
            </a:r>
          </a:p>
          <a:p>
            <a:pPr marL="457200" lvl="1" indent="0">
              <a:buNone/>
            </a:pPr>
            <a:r>
              <a:rPr lang="en-SG" dirty="0" smtClean="0"/>
              <a:t>1.2. Update Staff Details</a:t>
            </a:r>
          </a:p>
          <a:p>
            <a:pPr marL="457200" lvl="1" indent="0">
              <a:buNone/>
            </a:pPr>
            <a:r>
              <a:rPr lang="en-SG" dirty="0" smtClean="0"/>
              <a:t>1.3. Delete Staff Details</a:t>
            </a:r>
          </a:p>
          <a:p>
            <a:pPr lvl="1"/>
            <a:endParaRPr lang="en-SG" dirty="0" smtClean="0"/>
          </a:p>
          <a:p>
            <a:r>
              <a:rPr lang="en-SG" dirty="0" smtClean="0"/>
              <a:t>Use Case 2: Payroll</a:t>
            </a:r>
          </a:p>
          <a:p>
            <a:pPr marL="457200" lvl="1" indent="0">
              <a:buNone/>
            </a:pPr>
            <a:r>
              <a:rPr lang="en-SG" dirty="0" smtClean="0"/>
              <a:t>2.1. Retrieve Staff’s Payroll</a:t>
            </a:r>
          </a:p>
          <a:p>
            <a:pPr lvl="1"/>
            <a:endParaRPr lang="en-SG" dirty="0"/>
          </a:p>
          <a:p>
            <a:r>
              <a:rPr lang="en-SG" dirty="0" smtClean="0"/>
              <a:t>Use Case 3: Staff Attendance</a:t>
            </a:r>
          </a:p>
          <a:p>
            <a:pPr marL="457200" lvl="1" indent="0">
              <a:buNone/>
            </a:pPr>
            <a:r>
              <a:rPr lang="en-SG" dirty="0" smtClean="0"/>
              <a:t>3.1. Retrieve Staff’s Attendance Records</a:t>
            </a:r>
          </a:p>
        </p:txBody>
      </p:sp>
    </p:spTree>
    <p:extLst>
      <p:ext uri="{BB962C8B-B14F-4D97-AF65-F5344CB8AC3E}">
        <p14:creationId xmlns:p14="http://schemas.microsoft.com/office/powerpoint/2010/main" val="172655167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5" name="Picture 4"/>
          <p:cNvPicPr>
            <a:picLocks noChangeAspect="1"/>
          </p:cNvPicPr>
          <p:nvPr/>
        </p:nvPicPr>
        <p:blipFill>
          <a:blip r:embed="rId2"/>
          <a:stretch>
            <a:fillRect/>
          </a:stretch>
        </p:blipFill>
        <p:spPr>
          <a:xfrm>
            <a:off x="2325932" y="1728834"/>
            <a:ext cx="7540136" cy="5129166"/>
          </a:xfrm>
          <a:prstGeom prst="rect">
            <a:avLst/>
          </a:prstGeom>
        </p:spPr>
      </p:pic>
    </p:spTree>
    <p:extLst>
      <p:ext uri="{BB962C8B-B14F-4D97-AF65-F5344CB8AC3E}">
        <p14:creationId xmlns:p14="http://schemas.microsoft.com/office/powerpoint/2010/main" val="179460542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r>
              <a:rPr lang="en-SG" dirty="0" smtClean="0"/>
              <a:t>Use Case 4: Leave Application</a:t>
            </a:r>
          </a:p>
          <a:p>
            <a:pPr marL="457200" lvl="1" indent="0">
              <a:buNone/>
            </a:pPr>
            <a:r>
              <a:rPr lang="en-SG" dirty="0" smtClean="0"/>
              <a:t>4.1. Insert Leave Application</a:t>
            </a:r>
          </a:p>
          <a:p>
            <a:pPr marL="457200" lvl="1" indent="0">
              <a:buNone/>
            </a:pPr>
            <a:r>
              <a:rPr lang="en-SG" dirty="0" smtClean="0"/>
              <a:t>4.2. View Staff’s Leave Record</a:t>
            </a:r>
          </a:p>
          <a:p>
            <a:pPr lvl="1"/>
            <a:endParaRPr lang="en-SG" dirty="0" smtClean="0"/>
          </a:p>
          <a:p>
            <a:r>
              <a:rPr lang="en-SG" dirty="0" smtClean="0"/>
              <a:t>Use Case 5: Staff Scheduling</a:t>
            </a:r>
          </a:p>
          <a:p>
            <a:pPr marL="457200" lvl="1" indent="0">
              <a:buNone/>
            </a:pPr>
            <a:r>
              <a:rPr lang="en-SG" dirty="0" smtClean="0"/>
              <a:t>5.1. Assign Shifts</a:t>
            </a:r>
          </a:p>
          <a:p>
            <a:pPr marL="457200" lvl="1" indent="0">
              <a:buNone/>
            </a:pPr>
            <a:r>
              <a:rPr lang="en-SG" dirty="0" smtClean="0"/>
              <a:t>5.2. View Timetable</a:t>
            </a:r>
          </a:p>
          <a:p>
            <a:pPr lvl="1"/>
            <a:endParaRPr lang="en-SG" dirty="0"/>
          </a:p>
          <a:p>
            <a:r>
              <a:rPr lang="en-SG" dirty="0" smtClean="0"/>
              <a:t>Use Case 6: Performance Appraisal</a:t>
            </a:r>
          </a:p>
          <a:p>
            <a:pPr marL="457200" lvl="1" indent="0">
              <a:buNone/>
            </a:pPr>
            <a:r>
              <a:rPr lang="en-SG" dirty="0" smtClean="0"/>
              <a:t>6.1. Retrieve Staff’s Performance Appraisal</a:t>
            </a:r>
          </a:p>
        </p:txBody>
      </p:sp>
    </p:spTree>
    <p:extLst>
      <p:ext uri="{BB962C8B-B14F-4D97-AF65-F5344CB8AC3E}">
        <p14:creationId xmlns:p14="http://schemas.microsoft.com/office/powerpoint/2010/main" val="344867105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HIDAYAH </a:t>
            </a:r>
            <a:endParaRPr lang="en-SG" dirty="0"/>
          </a:p>
        </p:txBody>
      </p:sp>
      <p:pic>
        <p:nvPicPr>
          <p:cNvPr id="4" name="Picture 3"/>
          <p:cNvPicPr>
            <a:picLocks noChangeAspect="1"/>
          </p:cNvPicPr>
          <p:nvPr/>
        </p:nvPicPr>
        <p:blipFill rotWithShape="1">
          <a:blip r:embed="rId2"/>
          <a:srcRect l="4246" t="29211" r="55344" b="29687"/>
          <a:stretch/>
        </p:blipFill>
        <p:spPr>
          <a:xfrm>
            <a:off x="1956824" y="1866191"/>
            <a:ext cx="8278351" cy="4350507"/>
          </a:xfrm>
          <a:prstGeom prst="rect">
            <a:avLst/>
          </a:prstGeom>
        </p:spPr>
      </p:pic>
    </p:spTree>
    <p:extLst>
      <p:ext uri="{BB962C8B-B14F-4D97-AF65-F5344CB8AC3E}">
        <p14:creationId xmlns:p14="http://schemas.microsoft.com/office/powerpoint/2010/main" val="22565339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HIDAYAH </a:t>
            </a:r>
            <a:endParaRPr lang="en-SG" dirty="0"/>
          </a:p>
        </p:txBody>
      </p:sp>
      <p:pic>
        <p:nvPicPr>
          <p:cNvPr id="3" name="Picture 2"/>
          <p:cNvPicPr>
            <a:picLocks noChangeAspect="1"/>
          </p:cNvPicPr>
          <p:nvPr/>
        </p:nvPicPr>
        <p:blipFill rotWithShape="1">
          <a:blip r:embed="rId2"/>
          <a:srcRect l="4246" t="45703" r="55344" b="16797"/>
          <a:stretch/>
        </p:blipFill>
        <p:spPr>
          <a:xfrm>
            <a:off x="1546057" y="1839866"/>
            <a:ext cx="9099885" cy="4613499"/>
          </a:xfrm>
          <a:prstGeom prst="rect">
            <a:avLst/>
          </a:prstGeom>
        </p:spPr>
      </p:pic>
    </p:spTree>
    <p:extLst>
      <p:ext uri="{BB962C8B-B14F-4D97-AF65-F5344CB8AC3E}">
        <p14:creationId xmlns:p14="http://schemas.microsoft.com/office/powerpoint/2010/main" val="275552534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HIDAYAH </a:t>
            </a:r>
            <a:endParaRPr lang="en-SG" dirty="0"/>
          </a:p>
        </p:txBody>
      </p:sp>
      <p:pic>
        <p:nvPicPr>
          <p:cNvPr id="4" name="Picture 3"/>
          <p:cNvPicPr>
            <a:picLocks noChangeAspect="1"/>
          </p:cNvPicPr>
          <p:nvPr/>
        </p:nvPicPr>
        <p:blipFill rotWithShape="1">
          <a:blip r:embed="rId2"/>
          <a:srcRect l="4246" t="42578" r="55124" b="42969"/>
          <a:stretch/>
        </p:blipFill>
        <p:spPr>
          <a:xfrm>
            <a:off x="1858879" y="2071703"/>
            <a:ext cx="8474242" cy="1694850"/>
          </a:xfrm>
          <a:prstGeom prst="rect">
            <a:avLst/>
          </a:prstGeom>
        </p:spPr>
      </p:pic>
      <p:pic>
        <p:nvPicPr>
          <p:cNvPr id="5" name="Picture 4"/>
          <p:cNvPicPr>
            <a:picLocks noChangeAspect="1"/>
          </p:cNvPicPr>
          <p:nvPr/>
        </p:nvPicPr>
        <p:blipFill rotWithShape="1">
          <a:blip r:embed="rId3"/>
          <a:srcRect l="4027" t="30859" r="55344" b="39453"/>
          <a:stretch/>
        </p:blipFill>
        <p:spPr>
          <a:xfrm>
            <a:off x="1858879" y="3765670"/>
            <a:ext cx="8474242" cy="2972015"/>
          </a:xfrm>
          <a:prstGeom prst="rect">
            <a:avLst/>
          </a:prstGeom>
        </p:spPr>
      </p:pic>
    </p:spTree>
    <p:extLst>
      <p:ext uri="{BB962C8B-B14F-4D97-AF65-F5344CB8AC3E}">
        <p14:creationId xmlns:p14="http://schemas.microsoft.com/office/powerpoint/2010/main" val="405648695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HIDAYAH </a:t>
            </a:r>
            <a:endParaRPr lang="en-SG" dirty="0"/>
          </a:p>
        </p:txBody>
      </p:sp>
      <p:pic>
        <p:nvPicPr>
          <p:cNvPr id="3" name="Picture 2"/>
          <p:cNvPicPr>
            <a:picLocks noChangeAspect="1"/>
          </p:cNvPicPr>
          <p:nvPr/>
        </p:nvPicPr>
        <p:blipFill rotWithShape="1">
          <a:blip r:embed="rId2"/>
          <a:srcRect l="4246" t="33339" r="55764" b="41406"/>
          <a:stretch/>
        </p:blipFill>
        <p:spPr>
          <a:xfrm>
            <a:off x="1579871" y="2631615"/>
            <a:ext cx="9032258" cy="3207211"/>
          </a:xfrm>
          <a:prstGeom prst="rect">
            <a:avLst/>
          </a:prstGeom>
        </p:spPr>
      </p:pic>
    </p:spTree>
    <p:extLst>
      <p:ext uri="{BB962C8B-B14F-4D97-AF65-F5344CB8AC3E}">
        <p14:creationId xmlns:p14="http://schemas.microsoft.com/office/powerpoint/2010/main" val="1868408852"/>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9078"/>
            <a:ext cx="4276725" cy="523220"/>
          </a:xfrm>
          <a:prstGeom prst="rect">
            <a:avLst/>
          </a:prstGeom>
          <a:noFill/>
        </p:spPr>
        <p:txBody>
          <a:bodyPr wrap="square" rtlCol="0">
            <a:spAutoFit/>
          </a:bodyPr>
          <a:lstStyle/>
          <a:p>
            <a:r>
              <a:rPr lang="en-SG" sz="2800" dirty="0" smtClean="0"/>
              <a:t>Home Interface</a:t>
            </a:r>
            <a:endParaRPr lang="en-SG" sz="2800" dirty="0"/>
          </a:p>
        </p:txBody>
      </p:sp>
      <p:pic>
        <p:nvPicPr>
          <p:cNvPr id="7" name="Picture 6"/>
          <p:cNvPicPr/>
          <p:nvPr/>
        </p:nvPicPr>
        <p:blipFill>
          <a:blip r:embed="rId2" cstate="print">
            <a:extLst>
              <a:ext uri="{28A0092B-C50C-407E-A947-70E740481C1C}">
                <a14:useLocalDpi xmlns:a14="http://schemas.microsoft.com/office/drawing/2010/main" val="0"/>
              </a:ext>
            </a:extLst>
          </a:blip>
          <a:srcRect t="8025" r="522" b="5247"/>
          <a:stretch>
            <a:fillRect/>
          </a:stretch>
        </p:blipFill>
        <p:spPr bwMode="auto">
          <a:xfrm>
            <a:off x="2643187" y="1952298"/>
            <a:ext cx="6905625" cy="4705677"/>
          </a:xfrm>
          <a:prstGeom prst="rect">
            <a:avLst/>
          </a:prstGeom>
          <a:noFill/>
          <a:ln>
            <a:noFill/>
          </a:ln>
        </p:spPr>
      </p:pic>
    </p:spTree>
    <p:extLst>
      <p:ext uri="{BB962C8B-B14F-4D97-AF65-F5344CB8AC3E}">
        <p14:creationId xmlns:p14="http://schemas.microsoft.com/office/powerpoint/2010/main" val="1838105655"/>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9078"/>
            <a:ext cx="4276725" cy="523220"/>
          </a:xfrm>
          <a:prstGeom prst="rect">
            <a:avLst/>
          </a:prstGeom>
          <a:noFill/>
        </p:spPr>
        <p:txBody>
          <a:bodyPr wrap="square" rtlCol="0">
            <a:spAutoFit/>
          </a:bodyPr>
          <a:lstStyle/>
          <a:p>
            <a:r>
              <a:rPr lang="en-SG" sz="2800" dirty="0" smtClean="0"/>
              <a:t>Login Interface</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7716" b="5556"/>
          <a:stretch>
            <a:fillRect/>
          </a:stretch>
        </p:blipFill>
        <p:spPr bwMode="auto">
          <a:xfrm>
            <a:off x="2557462" y="1952298"/>
            <a:ext cx="7077075" cy="4705677"/>
          </a:xfrm>
          <a:prstGeom prst="rect">
            <a:avLst/>
          </a:prstGeom>
          <a:noFill/>
          <a:ln>
            <a:noFill/>
          </a:ln>
        </p:spPr>
      </p:pic>
    </p:spTree>
    <p:extLst>
      <p:ext uri="{BB962C8B-B14F-4D97-AF65-F5344CB8AC3E}">
        <p14:creationId xmlns:p14="http://schemas.microsoft.com/office/powerpoint/2010/main" val="136814065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9078"/>
            <a:ext cx="5876925" cy="523220"/>
          </a:xfrm>
          <a:prstGeom prst="rect">
            <a:avLst/>
          </a:prstGeom>
          <a:noFill/>
        </p:spPr>
        <p:txBody>
          <a:bodyPr wrap="square" rtlCol="0">
            <a:spAutoFit/>
          </a:bodyPr>
          <a:lstStyle/>
          <a:p>
            <a:r>
              <a:rPr lang="en-SG" sz="2800" dirty="0" smtClean="0"/>
              <a:t>Staff Management Module Interface</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l="-174" t="7716" b="5247"/>
          <a:stretch>
            <a:fillRect/>
          </a:stretch>
        </p:blipFill>
        <p:spPr bwMode="auto">
          <a:xfrm>
            <a:off x="2343150" y="1952298"/>
            <a:ext cx="7505700" cy="4705677"/>
          </a:xfrm>
          <a:prstGeom prst="rect">
            <a:avLst/>
          </a:prstGeom>
          <a:noFill/>
          <a:ln>
            <a:noFill/>
          </a:ln>
        </p:spPr>
      </p:pic>
    </p:spTree>
    <p:extLst>
      <p:ext uri="{BB962C8B-B14F-4D97-AF65-F5344CB8AC3E}">
        <p14:creationId xmlns:p14="http://schemas.microsoft.com/office/powerpoint/2010/main" val="318692987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4276725" cy="523220"/>
          </a:xfrm>
          <a:prstGeom prst="rect">
            <a:avLst/>
          </a:prstGeom>
          <a:noFill/>
        </p:spPr>
        <p:txBody>
          <a:bodyPr wrap="square" rtlCol="0">
            <a:spAutoFit/>
          </a:bodyPr>
          <a:lstStyle/>
          <a:p>
            <a:r>
              <a:rPr lang="en-SG" sz="2800" dirty="0" smtClean="0"/>
              <a:t>1.1. Add New Staff</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t="7408" b="5864"/>
          <a:stretch>
            <a:fillRect/>
          </a:stretch>
        </p:blipFill>
        <p:spPr bwMode="auto">
          <a:xfrm>
            <a:off x="2257425" y="1951970"/>
            <a:ext cx="7677150" cy="4648855"/>
          </a:xfrm>
          <a:prstGeom prst="rect">
            <a:avLst/>
          </a:prstGeom>
          <a:noFill/>
          <a:ln>
            <a:noFill/>
          </a:ln>
        </p:spPr>
      </p:pic>
    </p:spTree>
    <p:extLst>
      <p:ext uri="{BB962C8B-B14F-4D97-AF65-F5344CB8AC3E}">
        <p14:creationId xmlns:p14="http://schemas.microsoft.com/office/powerpoint/2010/main" val="21989293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4276725" cy="523220"/>
          </a:xfrm>
          <a:prstGeom prst="rect">
            <a:avLst/>
          </a:prstGeom>
          <a:noFill/>
        </p:spPr>
        <p:txBody>
          <a:bodyPr wrap="square" rtlCol="0">
            <a:spAutoFit/>
          </a:bodyPr>
          <a:lstStyle/>
          <a:p>
            <a:r>
              <a:rPr lang="en-SG" sz="2800" dirty="0" smtClean="0"/>
              <a:t>1.1. Add New Staff</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7716" b="5864"/>
          <a:stretch>
            <a:fillRect/>
          </a:stretch>
        </p:blipFill>
        <p:spPr bwMode="auto">
          <a:xfrm>
            <a:off x="2407444" y="1951970"/>
            <a:ext cx="7377112" cy="4648855"/>
          </a:xfrm>
          <a:prstGeom prst="rect">
            <a:avLst/>
          </a:prstGeom>
          <a:noFill/>
          <a:ln>
            <a:noFill/>
          </a:ln>
        </p:spPr>
      </p:pic>
    </p:spTree>
    <p:extLst>
      <p:ext uri="{BB962C8B-B14F-4D97-AF65-F5344CB8AC3E}">
        <p14:creationId xmlns:p14="http://schemas.microsoft.com/office/powerpoint/2010/main" val="15952623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br>
              <a:rPr lang="en-US" dirty="0" smtClean="0"/>
            </a:br>
            <a:r>
              <a:rPr lang="en-US" dirty="0" smtClean="0"/>
              <a:t>Guests table continued</a:t>
            </a:r>
            <a:endParaRPr lang="en-US" dirty="0"/>
          </a:p>
        </p:txBody>
      </p:sp>
      <p:pic>
        <p:nvPicPr>
          <p:cNvPr id="4" name="Picture 3"/>
          <p:cNvPicPr>
            <a:picLocks noChangeAspect="1"/>
          </p:cNvPicPr>
          <p:nvPr/>
        </p:nvPicPr>
        <p:blipFill>
          <a:blip r:embed="rId2"/>
          <a:stretch>
            <a:fillRect/>
          </a:stretch>
        </p:blipFill>
        <p:spPr>
          <a:xfrm>
            <a:off x="2446074" y="2214694"/>
            <a:ext cx="6530393" cy="4643306"/>
          </a:xfrm>
          <a:prstGeom prst="rect">
            <a:avLst/>
          </a:prstGeom>
        </p:spPr>
      </p:pic>
    </p:spTree>
    <p:extLst>
      <p:ext uri="{BB962C8B-B14F-4D97-AF65-F5344CB8AC3E}">
        <p14:creationId xmlns:p14="http://schemas.microsoft.com/office/powerpoint/2010/main" val="1197098114"/>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4276725" cy="523220"/>
          </a:xfrm>
          <a:prstGeom prst="rect">
            <a:avLst/>
          </a:prstGeom>
          <a:noFill/>
        </p:spPr>
        <p:txBody>
          <a:bodyPr wrap="square" rtlCol="0">
            <a:spAutoFit/>
          </a:bodyPr>
          <a:lstStyle/>
          <a:p>
            <a:r>
              <a:rPr lang="en-SG" sz="2800" dirty="0" smtClean="0"/>
              <a:t>1.2. Update/ Delete </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t="8333" b="5556"/>
          <a:stretch>
            <a:fillRect/>
          </a:stretch>
        </p:blipFill>
        <p:spPr bwMode="auto">
          <a:xfrm>
            <a:off x="2271712" y="1951970"/>
            <a:ext cx="7648575" cy="4677430"/>
          </a:xfrm>
          <a:prstGeom prst="rect">
            <a:avLst/>
          </a:prstGeom>
          <a:noFill/>
          <a:ln>
            <a:noFill/>
          </a:ln>
        </p:spPr>
      </p:pic>
    </p:spTree>
    <p:extLst>
      <p:ext uri="{BB962C8B-B14F-4D97-AF65-F5344CB8AC3E}">
        <p14:creationId xmlns:p14="http://schemas.microsoft.com/office/powerpoint/2010/main" val="122559597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4276725" cy="523220"/>
          </a:xfrm>
          <a:prstGeom prst="rect">
            <a:avLst/>
          </a:prstGeom>
          <a:noFill/>
        </p:spPr>
        <p:txBody>
          <a:bodyPr wrap="square" rtlCol="0">
            <a:spAutoFit/>
          </a:bodyPr>
          <a:lstStyle/>
          <a:p>
            <a:r>
              <a:rPr lang="en-SG" sz="2800" dirty="0" smtClean="0"/>
              <a:t>2.1. Retrieve Payroll</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8643" b="5247"/>
          <a:stretch>
            <a:fillRect/>
          </a:stretch>
        </p:blipFill>
        <p:spPr bwMode="auto">
          <a:xfrm>
            <a:off x="2600325" y="1951970"/>
            <a:ext cx="6991350" cy="4620280"/>
          </a:xfrm>
          <a:prstGeom prst="rect">
            <a:avLst/>
          </a:prstGeom>
          <a:noFill/>
          <a:ln>
            <a:noFill/>
          </a:ln>
        </p:spPr>
      </p:pic>
    </p:spTree>
    <p:extLst>
      <p:ext uri="{BB962C8B-B14F-4D97-AF65-F5344CB8AC3E}">
        <p14:creationId xmlns:p14="http://schemas.microsoft.com/office/powerpoint/2010/main" val="47623232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4276725" cy="523220"/>
          </a:xfrm>
          <a:prstGeom prst="rect">
            <a:avLst/>
          </a:prstGeom>
          <a:noFill/>
        </p:spPr>
        <p:txBody>
          <a:bodyPr wrap="square" rtlCol="0">
            <a:spAutoFit/>
          </a:bodyPr>
          <a:lstStyle/>
          <a:p>
            <a:r>
              <a:rPr lang="en-SG" sz="2800" dirty="0" smtClean="0"/>
              <a:t>2.1. Retrieve Payroll</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t="7716" b="5556"/>
          <a:stretch>
            <a:fillRect/>
          </a:stretch>
        </p:blipFill>
        <p:spPr bwMode="auto">
          <a:xfrm>
            <a:off x="2185987" y="2180570"/>
            <a:ext cx="7820025" cy="4391680"/>
          </a:xfrm>
          <a:prstGeom prst="rect">
            <a:avLst/>
          </a:prstGeom>
          <a:noFill/>
          <a:ln>
            <a:noFill/>
          </a:ln>
        </p:spPr>
      </p:pic>
    </p:spTree>
    <p:extLst>
      <p:ext uri="{BB962C8B-B14F-4D97-AF65-F5344CB8AC3E}">
        <p14:creationId xmlns:p14="http://schemas.microsoft.com/office/powerpoint/2010/main" val="372583267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a:t>3</a:t>
            </a:r>
            <a:r>
              <a:rPr lang="en-SG" sz="2800" dirty="0" smtClean="0"/>
              <a:t>.1. Retrieve Attendance Records</a:t>
            </a:r>
            <a:endParaRPr lang="en-SG" sz="2800" dirty="0"/>
          </a:p>
        </p:txBody>
      </p:sp>
      <p:pic>
        <p:nvPicPr>
          <p:cNvPr id="5" name="Picture 4"/>
          <p:cNvPicPr/>
          <p:nvPr/>
        </p:nvPicPr>
        <p:blipFill>
          <a:blip r:embed="rId2"/>
          <a:stretch>
            <a:fillRect/>
          </a:stretch>
        </p:blipFill>
        <p:spPr>
          <a:xfrm>
            <a:off x="2300287" y="1951970"/>
            <a:ext cx="7591425" cy="4563130"/>
          </a:xfrm>
          <a:prstGeom prst="rect">
            <a:avLst/>
          </a:prstGeom>
        </p:spPr>
      </p:pic>
    </p:spTree>
    <p:extLst>
      <p:ext uri="{BB962C8B-B14F-4D97-AF65-F5344CB8AC3E}">
        <p14:creationId xmlns:p14="http://schemas.microsoft.com/office/powerpoint/2010/main" val="387824931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a:t>3</a:t>
            </a:r>
            <a:r>
              <a:rPr lang="en-SG" sz="2800" dirty="0" smtClean="0"/>
              <a:t>.1. Retrieve Attendance Records</a:t>
            </a:r>
            <a:endParaRPr lang="en-SG" sz="2800" dirty="0"/>
          </a:p>
        </p:txBody>
      </p:sp>
      <p:pic>
        <p:nvPicPr>
          <p:cNvPr id="7" name="Picture 6"/>
          <p:cNvPicPr/>
          <p:nvPr/>
        </p:nvPicPr>
        <p:blipFill>
          <a:blip r:embed="rId2"/>
          <a:stretch>
            <a:fillRect/>
          </a:stretch>
        </p:blipFill>
        <p:spPr>
          <a:xfrm>
            <a:off x="2586037" y="1951970"/>
            <a:ext cx="7019925" cy="4677430"/>
          </a:xfrm>
          <a:prstGeom prst="rect">
            <a:avLst/>
          </a:prstGeom>
        </p:spPr>
      </p:pic>
    </p:spTree>
    <p:extLst>
      <p:ext uri="{BB962C8B-B14F-4D97-AF65-F5344CB8AC3E}">
        <p14:creationId xmlns:p14="http://schemas.microsoft.com/office/powerpoint/2010/main" val="358040992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4.1. Insert Leave Application</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8025" r="174" b="5556"/>
          <a:stretch>
            <a:fillRect/>
          </a:stretch>
        </p:blipFill>
        <p:spPr bwMode="auto">
          <a:xfrm>
            <a:off x="2057400" y="1951970"/>
            <a:ext cx="8077200" cy="4648855"/>
          </a:xfrm>
          <a:prstGeom prst="rect">
            <a:avLst/>
          </a:prstGeom>
          <a:noFill/>
          <a:ln>
            <a:noFill/>
          </a:ln>
        </p:spPr>
      </p:pic>
    </p:spTree>
    <p:extLst>
      <p:ext uri="{BB962C8B-B14F-4D97-AF65-F5344CB8AC3E}">
        <p14:creationId xmlns:p14="http://schemas.microsoft.com/office/powerpoint/2010/main" val="1307922525"/>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4.1. Insert Leave Application</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t="8025" r="174" b="5247"/>
          <a:stretch>
            <a:fillRect/>
          </a:stretch>
        </p:blipFill>
        <p:spPr bwMode="auto">
          <a:xfrm>
            <a:off x="2085975" y="1951970"/>
            <a:ext cx="8020050" cy="4563130"/>
          </a:xfrm>
          <a:prstGeom prst="rect">
            <a:avLst/>
          </a:prstGeom>
          <a:noFill/>
          <a:ln>
            <a:noFill/>
          </a:ln>
        </p:spPr>
      </p:pic>
    </p:spTree>
    <p:extLst>
      <p:ext uri="{BB962C8B-B14F-4D97-AF65-F5344CB8AC3E}">
        <p14:creationId xmlns:p14="http://schemas.microsoft.com/office/powerpoint/2010/main" val="4150603822"/>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4.2. View Leave Record</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8025" r="174" b="5556"/>
          <a:stretch>
            <a:fillRect/>
          </a:stretch>
        </p:blipFill>
        <p:spPr bwMode="auto">
          <a:xfrm>
            <a:off x="2100262" y="1951970"/>
            <a:ext cx="7991475" cy="4677430"/>
          </a:xfrm>
          <a:prstGeom prst="rect">
            <a:avLst/>
          </a:prstGeom>
          <a:noFill/>
          <a:ln>
            <a:noFill/>
          </a:ln>
        </p:spPr>
      </p:pic>
    </p:spTree>
    <p:extLst>
      <p:ext uri="{BB962C8B-B14F-4D97-AF65-F5344CB8AC3E}">
        <p14:creationId xmlns:p14="http://schemas.microsoft.com/office/powerpoint/2010/main" val="307748067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4.2. View Leave Record</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t="7716" b="5246"/>
          <a:stretch>
            <a:fillRect/>
          </a:stretch>
        </p:blipFill>
        <p:spPr bwMode="auto">
          <a:xfrm>
            <a:off x="1885950" y="1951970"/>
            <a:ext cx="8420100" cy="4648855"/>
          </a:xfrm>
          <a:prstGeom prst="rect">
            <a:avLst/>
          </a:prstGeom>
          <a:noFill/>
          <a:ln>
            <a:noFill/>
          </a:ln>
        </p:spPr>
      </p:pic>
    </p:spTree>
    <p:extLst>
      <p:ext uri="{BB962C8B-B14F-4D97-AF65-F5344CB8AC3E}">
        <p14:creationId xmlns:p14="http://schemas.microsoft.com/office/powerpoint/2010/main" val="277693280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5.1. Assign Shift</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t="7716" b="5556"/>
          <a:stretch>
            <a:fillRect/>
          </a:stretch>
        </p:blipFill>
        <p:spPr bwMode="auto">
          <a:xfrm>
            <a:off x="1762125" y="1951970"/>
            <a:ext cx="8667750" cy="4648855"/>
          </a:xfrm>
          <a:prstGeom prst="rect">
            <a:avLst/>
          </a:prstGeom>
          <a:noFill/>
          <a:ln>
            <a:noFill/>
          </a:ln>
        </p:spPr>
      </p:pic>
    </p:spTree>
    <p:extLst>
      <p:ext uri="{BB962C8B-B14F-4D97-AF65-F5344CB8AC3E}">
        <p14:creationId xmlns:p14="http://schemas.microsoft.com/office/powerpoint/2010/main" val="29731293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br>
              <a:rPr lang="en-US" dirty="0" smtClean="0"/>
            </a:br>
            <a:r>
              <a:rPr lang="en-US" dirty="0" smtClean="0"/>
              <a:t>guests table continued</a:t>
            </a:r>
            <a:endParaRPr lang="en-US" dirty="0"/>
          </a:p>
        </p:txBody>
      </p:sp>
      <p:pic>
        <p:nvPicPr>
          <p:cNvPr id="4" name="Picture 3"/>
          <p:cNvPicPr>
            <a:picLocks noChangeAspect="1"/>
          </p:cNvPicPr>
          <p:nvPr/>
        </p:nvPicPr>
        <p:blipFill>
          <a:blip r:embed="rId2"/>
          <a:stretch>
            <a:fillRect/>
          </a:stretch>
        </p:blipFill>
        <p:spPr>
          <a:xfrm>
            <a:off x="1041763" y="2214694"/>
            <a:ext cx="10108474" cy="3946920"/>
          </a:xfrm>
          <a:prstGeom prst="rect">
            <a:avLst/>
          </a:prstGeom>
        </p:spPr>
      </p:pic>
    </p:spTree>
    <p:extLst>
      <p:ext uri="{BB962C8B-B14F-4D97-AF65-F5344CB8AC3E}">
        <p14:creationId xmlns:p14="http://schemas.microsoft.com/office/powerpoint/2010/main" val="251180953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5.1. Assign Shift</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71725" y="1951970"/>
            <a:ext cx="7448550" cy="4477405"/>
          </a:xfrm>
          <a:prstGeom prst="rect">
            <a:avLst/>
          </a:prstGeom>
          <a:noFill/>
          <a:ln>
            <a:noFill/>
          </a:ln>
        </p:spPr>
      </p:pic>
    </p:spTree>
    <p:extLst>
      <p:ext uri="{BB962C8B-B14F-4D97-AF65-F5344CB8AC3E}">
        <p14:creationId xmlns:p14="http://schemas.microsoft.com/office/powerpoint/2010/main" val="53759016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5.1. Assign Shift</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0" y="1951970"/>
            <a:ext cx="7620000" cy="4620280"/>
          </a:xfrm>
          <a:prstGeom prst="rect">
            <a:avLst/>
          </a:prstGeom>
          <a:noFill/>
          <a:ln>
            <a:noFill/>
          </a:ln>
        </p:spPr>
      </p:pic>
    </p:spTree>
    <p:extLst>
      <p:ext uri="{BB962C8B-B14F-4D97-AF65-F5344CB8AC3E}">
        <p14:creationId xmlns:p14="http://schemas.microsoft.com/office/powerpoint/2010/main" val="227227735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5.1. Assign Shift</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43137" y="1951970"/>
            <a:ext cx="7705725" cy="4534555"/>
          </a:xfrm>
          <a:prstGeom prst="rect">
            <a:avLst/>
          </a:prstGeom>
          <a:noFill/>
          <a:ln>
            <a:noFill/>
          </a:ln>
        </p:spPr>
      </p:pic>
    </p:spTree>
    <p:extLst>
      <p:ext uri="{BB962C8B-B14F-4D97-AF65-F5344CB8AC3E}">
        <p14:creationId xmlns:p14="http://schemas.microsoft.com/office/powerpoint/2010/main" val="1460043218"/>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5.2. View Timetable</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8850" y="1951970"/>
            <a:ext cx="7734300" cy="4477405"/>
          </a:xfrm>
          <a:prstGeom prst="rect">
            <a:avLst/>
          </a:prstGeom>
          <a:noFill/>
          <a:ln>
            <a:noFill/>
          </a:ln>
        </p:spPr>
      </p:pic>
    </p:spTree>
    <p:extLst>
      <p:ext uri="{BB962C8B-B14F-4D97-AF65-F5344CB8AC3E}">
        <p14:creationId xmlns:p14="http://schemas.microsoft.com/office/powerpoint/2010/main" val="231297164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5.2. View Timetable</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5962" y="1951970"/>
            <a:ext cx="8220075" cy="4563130"/>
          </a:xfrm>
          <a:prstGeom prst="rect">
            <a:avLst/>
          </a:prstGeom>
          <a:noFill/>
          <a:ln>
            <a:noFill/>
          </a:ln>
        </p:spPr>
      </p:pic>
    </p:spTree>
    <p:extLst>
      <p:ext uri="{BB962C8B-B14F-4D97-AF65-F5344CB8AC3E}">
        <p14:creationId xmlns:p14="http://schemas.microsoft.com/office/powerpoint/2010/main" val="92632244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5.2. Performance Appraisal</a:t>
            </a:r>
            <a:endParaRPr lang="en-SG" sz="2800" dirty="0"/>
          </a:p>
        </p:txBody>
      </p:sp>
      <p:pic>
        <p:nvPicPr>
          <p:cNvPr id="5" name="Picture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25" y="1951970"/>
            <a:ext cx="7905750" cy="4677430"/>
          </a:xfrm>
          <a:prstGeom prst="rect">
            <a:avLst/>
          </a:prstGeom>
          <a:noFill/>
          <a:ln>
            <a:noFill/>
          </a:ln>
        </p:spPr>
      </p:pic>
    </p:spTree>
    <p:extLst>
      <p:ext uri="{BB962C8B-B14F-4D97-AF65-F5344CB8AC3E}">
        <p14:creationId xmlns:p14="http://schemas.microsoft.com/office/powerpoint/2010/main" val="110263001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Interface – HIDAYAH </a:t>
            </a:r>
            <a:endParaRPr lang="en-SG" dirty="0"/>
          </a:p>
        </p:txBody>
      </p:sp>
      <p:sp>
        <p:nvSpPr>
          <p:cNvPr id="4" name="TextBox 3"/>
          <p:cNvSpPr txBox="1"/>
          <p:nvPr/>
        </p:nvSpPr>
        <p:spPr>
          <a:xfrm>
            <a:off x="838200" y="1428750"/>
            <a:ext cx="5334000" cy="523220"/>
          </a:xfrm>
          <a:prstGeom prst="rect">
            <a:avLst/>
          </a:prstGeom>
          <a:noFill/>
        </p:spPr>
        <p:txBody>
          <a:bodyPr wrap="square" rtlCol="0">
            <a:spAutoFit/>
          </a:bodyPr>
          <a:lstStyle/>
          <a:p>
            <a:r>
              <a:rPr lang="en-SG" sz="2800" dirty="0" smtClean="0"/>
              <a:t>5.2. Performance Appraisal</a:t>
            </a:r>
            <a:endParaRPr lang="en-SG" sz="2800" dirty="0"/>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71700" y="1951970"/>
            <a:ext cx="7848600" cy="4706005"/>
          </a:xfrm>
          <a:prstGeom prst="rect">
            <a:avLst/>
          </a:prstGeom>
          <a:noFill/>
          <a:ln>
            <a:noFill/>
          </a:ln>
        </p:spPr>
      </p:pic>
    </p:spTree>
    <p:extLst>
      <p:ext uri="{BB962C8B-B14F-4D97-AF65-F5344CB8AC3E}">
        <p14:creationId xmlns:p14="http://schemas.microsoft.com/office/powerpoint/2010/main" val="39912314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1.1. Insert New Staff Details</a:t>
            </a:r>
            <a:endParaRPr lang="en-SG" dirty="0"/>
          </a:p>
        </p:txBody>
      </p:sp>
      <p:pic>
        <p:nvPicPr>
          <p:cNvPr id="4" name="Picture 3"/>
          <p:cNvPicPr/>
          <p:nvPr/>
        </p:nvPicPr>
        <p:blipFill>
          <a:blip r:embed="rId2">
            <a:extLst>
              <a:ext uri="{28A0092B-C50C-407E-A947-70E740481C1C}">
                <a14:useLocalDpi xmlns:a14="http://schemas.microsoft.com/office/drawing/2010/main" val="0"/>
              </a:ext>
            </a:extLst>
          </a:blip>
          <a:srcRect l="4294" t="24161" r="34764" b="30937"/>
          <a:stretch>
            <a:fillRect/>
          </a:stretch>
        </p:blipFill>
        <p:spPr bwMode="auto">
          <a:xfrm>
            <a:off x="1014976" y="2406315"/>
            <a:ext cx="10162048" cy="4211053"/>
          </a:xfrm>
          <a:prstGeom prst="rect">
            <a:avLst/>
          </a:prstGeom>
          <a:noFill/>
          <a:ln>
            <a:noFill/>
          </a:ln>
        </p:spPr>
      </p:pic>
    </p:spTree>
    <p:extLst>
      <p:ext uri="{BB962C8B-B14F-4D97-AF65-F5344CB8AC3E}">
        <p14:creationId xmlns:p14="http://schemas.microsoft.com/office/powerpoint/2010/main" val="1904080083"/>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1.2. Update Staff Details</a:t>
            </a:r>
            <a:endParaRPr lang="en-SG" dirty="0"/>
          </a:p>
        </p:txBody>
      </p:sp>
      <p:pic>
        <p:nvPicPr>
          <p:cNvPr id="5" name="Picture 4"/>
          <p:cNvPicPr/>
          <p:nvPr/>
        </p:nvPicPr>
        <p:blipFill rotWithShape="1">
          <a:blip r:embed="rId2">
            <a:extLst>
              <a:ext uri="{28A0092B-C50C-407E-A947-70E740481C1C}">
                <a14:useLocalDpi xmlns:a14="http://schemas.microsoft.com/office/drawing/2010/main" val="0"/>
              </a:ext>
            </a:extLst>
          </a:blip>
          <a:srcRect l="22141" t="35023" r="23334" b="22884"/>
          <a:stretch/>
        </p:blipFill>
        <p:spPr bwMode="auto">
          <a:xfrm>
            <a:off x="1377616" y="2430380"/>
            <a:ext cx="9436768" cy="41869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619714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1.3. Delete Staff Details</a:t>
            </a:r>
            <a:endParaRPr lang="en-SG" dirty="0"/>
          </a:p>
        </p:txBody>
      </p:sp>
      <p:pic>
        <p:nvPicPr>
          <p:cNvPr id="6" name="Picture 5"/>
          <p:cNvPicPr/>
          <p:nvPr/>
        </p:nvPicPr>
        <p:blipFill>
          <a:blip r:embed="rId2">
            <a:extLst>
              <a:ext uri="{28A0092B-C50C-407E-A947-70E740481C1C}">
                <a14:useLocalDpi xmlns:a14="http://schemas.microsoft.com/office/drawing/2010/main" val="0"/>
              </a:ext>
            </a:extLst>
          </a:blip>
          <a:srcRect l="22385" t="30505" r="23564" b="23727"/>
          <a:stretch>
            <a:fillRect/>
          </a:stretch>
        </p:blipFill>
        <p:spPr bwMode="auto">
          <a:xfrm>
            <a:off x="1497931" y="2310946"/>
            <a:ext cx="9196137" cy="4355432"/>
          </a:xfrm>
          <a:prstGeom prst="rect">
            <a:avLst/>
          </a:prstGeom>
          <a:noFill/>
          <a:ln>
            <a:noFill/>
          </a:ln>
        </p:spPr>
      </p:pic>
    </p:spTree>
    <p:extLst>
      <p:ext uri="{BB962C8B-B14F-4D97-AF65-F5344CB8AC3E}">
        <p14:creationId xmlns:p14="http://schemas.microsoft.com/office/powerpoint/2010/main" val="40255533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5" name="Picture 4"/>
          <p:cNvPicPr>
            <a:picLocks noChangeAspect="1"/>
          </p:cNvPicPr>
          <p:nvPr/>
        </p:nvPicPr>
        <p:blipFill>
          <a:blip r:embed="rId2"/>
          <a:stretch>
            <a:fillRect/>
          </a:stretch>
        </p:blipFill>
        <p:spPr>
          <a:xfrm>
            <a:off x="1217581" y="2214694"/>
            <a:ext cx="9756838" cy="3498466"/>
          </a:xfrm>
          <a:prstGeom prst="rect">
            <a:avLst/>
          </a:prstGeom>
        </p:spPr>
      </p:pic>
    </p:spTree>
    <p:extLst>
      <p:ext uri="{BB962C8B-B14F-4D97-AF65-F5344CB8AC3E}">
        <p14:creationId xmlns:p14="http://schemas.microsoft.com/office/powerpoint/2010/main" val="2900033792"/>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2.1. Retrieve Payroll</a:t>
            </a:r>
            <a:endParaRPr lang="en-SG" dirty="0"/>
          </a:p>
        </p:txBody>
      </p:sp>
      <p:pic>
        <p:nvPicPr>
          <p:cNvPr id="5" name="Picture 4"/>
          <p:cNvPicPr/>
          <p:nvPr/>
        </p:nvPicPr>
        <p:blipFill>
          <a:blip r:embed="rId2">
            <a:extLst>
              <a:ext uri="{28A0092B-C50C-407E-A947-70E740481C1C}">
                <a14:useLocalDpi xmlns:a14="http://schemas.microsoft.com/office/drawing/2010/main" val="0"/>
              </a:ext>
            </a:extLst>
          </a:blip>
          <a:srcRect l="24017" t="32224" r="21666" b="25926"/>
          <a:stretch>
            <a:fillRect/>
          </a:stretch>
        </p:blipFill>
        <p:spPr bwMode="auto">
          <a:xfrm>
            <a:off x="1197142" y="2214694"/>
            <a:ext cx="9797716" cy="4379495"/>
          </a:xfrm>
          <a:prstGeom prst="rect">
            <a:avLst/>
          </a:prstGeom>
          <a:noFill/>
          <a:ln>
            <a:noFill/>
          </a:ln>
        </p:spPr>
      </p:pic>
    </p:spTree>
    <p:extLst>
      <p:ext uri="{BB962C8B-B14F-4D97-AF65-F5344CB8AC3E}">
        <p14:creationId xmlns:p14="http://schemas.microsoft.com/office/powerpoint/2010/main" val="23501201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4.1. Insert Leave Application</a:t>
            </a:r>
            <a:endParaRPr lang="en-SG" dirty="0"/>
          </a:p>
        </p:txBody>
      </p:sp>
      <p:pic>
        <p:nvPicPr>
          <p:cNvPr id="6" name="Picture 5"/>
          <p:cNvPicPr/>
          <p:nvPr/>
        </p:nvPicPr>
        <p:blipFill rotWithShape="1">
          <a:blip r:embed="rId2">
            <a:extLst>
              <a:ext uri="{28A0092B-C50C-407E-A947-70E740481C1C}">
                <a14:useLocalDpi xmlns:a14="http://schemas.microsoft.com/office/drawing/2010/main" val="0"/>
              </a:ext>
            </a:extLst>
          </a:blip>
          <a:srcRect l="21191" t="33094" r="22142" b="22890"/>
          <a:stretch/>
        </p:blipFill>
        <p:spPr bwMode="auto">
          <a:xfrm>
            <a:off x="1151020" y="2310946"/>
            <a:ext cx="9889959" cy="4328980"/>
          </a:xfrm>
          <a:prstGeom prst="rect">
            <a:avLst/>
          </a:prstGeom>
          <a:noFill/>
          <a:ln>
            <a:noFill/>
          </a:ln>
        </p:spPr>
      </p:pic>
    </p:spTree>
    <p:extLst>
      <p:ext uri="{BB962C8B-B14F-4D97-AF65-F5344CB8AC3E}">
        <p14:creationId xmlns:p14="http://schemas.microsoft.com/office/powerpoint/2010/main" val="351755396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4.2. View Staff Leave Record</a:t>
            </a:r>
            <a:endParaRPr lang="en-SG" dirty="0"/>
          </a:p>
        </p:txBody>
      </p:sp>
      <p:pic>
        <p:nvPicPr>
          <p:cNvPr id="5" name="Picture 4"/>
          <p:cNvPicPr/>
          <p:nvPr/>
        </p:nvPicPr>
        <p:blipFill>
          <a:blip r:embed="rId2">
            <a:extLst>
              <a:ext uri="{28A0092B-C50C-407E-A947-70E740481C1C}">
                <a14:useLocalDpi xmlns:a14="http://schemas.microsoft.com/office/drawing/2010/main" val="0"/>
              </a:ext>
            </a:extLst>
          </a:blip>
          <a:srcRect l="22627" t="29660" r="22856" b="22040"/>
          <a:stretch>
            <a:fillRect/>
          </a:stretch>
        </p:blipFill>
        <p:spPr bwMode="auto">
          <a:xfrm>
            <a:off x="1464343" y="2310946"/>
            <a:ext cx="9263313" cy="4426737"/>
          </a:xfrm>
          <a:prstGeom prst="rect">
            <a:avLst/>
          </a:prstGeom>
          <a:noFill/>
          <a:ln>
            <a:noFill/>
          </a:ln>
        </p:spPr>
      </p:pic>
    </p:spTree>
    <p:extLst>
      <p:ext uri="{BB962C8B-B14F-4D97-AF65-F5344CB8AC3E}">
        <p14:creationId xmlns:p14="http://schemas.microsoft.com/office/powerpoint/2010/main" val="363040205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5.1. Assign Shift</a:t>
            </a:r>
            <a:endParaRPr lang="en-SG" dirty="0"/>
          </a:p>
        </p:txBody>
      </p:sp>
      <p:pic>
        <p:nvPicPr>
          <p:cNvPr id="6" name="Picture 5"/>
          <p:cNvPicPr/>
          <p:nvPr/>
        </p:nvPicPr>
        <p:blipFill rotWithShape="1">
          <a:blip r:embed="rId2">
            <a:extLst>
              <a:ext uri="{28A0092B-C50C-407E-A947-70E740481C1C}">
                <a14:useLocalDpi xmlns:a14="http://schemas.microsoft.com/office/drawing/2010/main" val="0"/>
              </a:ext>
            </a:extLst>
          </a:blip>
          <a:srcRect l="23102" t="34547" r="25227" b="16521"/>
          <a:stretch/>
        </p:blipFill>
        <p:spPr bwMode="auto">
          <a:xfrm>
            <a:off x="1057275" y="2311073"/>
            <a:ext cx="10077450" cy="4443281"/>
          </a:xfrm>
          <a:prstGeom prst="rect">
            <a:avLst/>
          </a:prstGeom>
          <a:noFill/>
          <a:ln>
            <a:noFill/>
          </a:ln>
        </p:spPr>
      </p:pic>
    </p:spTree>
    <p:extLst>
      <p:ext uri="{BB962C8B-B14F-4D97-AF65-F5344CB8AC3E}">
        <p14:creationId xmlns:p14="http://schemas.microsoft.com/office/powerpoint/2010/main" val="43968394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5.2. View Timetable</a:t>
            </a:r>
            <a:endParaRPr lang="en-SG" dirty="0"/>
          </a:p>
        </p:txBody>
      </p:sp>
      <p:pic>
        <p:nvPicPr>
          <p:cNvPr id="5" name="Picture 4"/>
          <p:cNvPicPr/>
          <p:nvPr/>
        </p:nvPicPr>
        <p:blipFill rotWithShape="1">
          <a:blip r:embed="rId2"/>
          <a:srcRect l="23611" t="34582" r="23437" b="15089"/>
          <a:stretch/>
        </p:blipFill>
        <p:spPr bwMode="auto">
          <a:xfrm>
            <a:off x="1286326" y="2310946"/>
            <a:ext cx="9619348" cy="44276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612911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 HIDAYAH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5.2. Retrieve Staff Performance Appraisal</a:t>
            </a:r>
            <a:endParaRPr lang="en-SG" dirty="0"/>
          </a:p>
        </p:txBody>
      </p:sp>
      <p:pic>
        <p:nvPicPr>
          <p:cNvPr id="6" name="Picture 5"/>
          <p:cNvPicPr/>
          <p:nvPr/>
        </p:nvPicPr>
        <p:blipFill rotWithShape="1">
          <a:blip r:embed="rId2"/>
          <a:srcRect l="22917" t="33039" r="22049" b="14162"/>
          <a:stretch/>
        </p:blipFill>
        <p:spPr bwMode="auto">
          <a:xfrm>
            <a:off x="1136357" y="2359072"/>
            <a:ext cx="9919285" cy="422759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3723213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Design – HIDAYAH </a:t>
            </a:r>
            <a:endParaRPr lang="en-SG" dirty="0"/>
          </a:p>
        </p:txBody>
      </p:sp>
      <p:pic>
        <p:nvPicPr>
          <p:cNvPr id="4" name="Picture 3"/>
          <p:cNvPicPr>
            <a:picLocks noChangeAspect="1"/>
          </p:cNvPicPr>
          <p:nvPr/>
        </p:nvPicPr>
        <p:blipFill rotWithShape="1">
          <a:blip r:embed="rId2"/>
          <a:srcRect l="2928" t="25781" r="55125" b="31250"/>
          <a:stretch/>
        </p:blipFill>
        <p:spPr>
          <a:xfrm>
            <a:off x="1491916" y="1883193"/>
            <a:ext cx="9240252" cy="4750531"/>
          </a:xfrm>
          <a:prstGeom prst="rect">
            <a:avLst/>
          </a:prstGeom>
        </p:spPr>
      </p:pic>
    </p:spTree>
    <p:extLst>
      <p:ext uri="{BB962C8B-B14F-4D97-AF65-F5344CB8AC3E}">
        <p14:creationId xmlns:p14="http://schemas.microsoft.com/office/powerpoint/2010/main" val="38549969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Design – HIDAYAH </a:t>
            </a:r>
            <a:endParaRPr lang="en-SG" dirty="0"/>
          </a:p>
        </p:txBody>
      </p:sp>
      <p:pic>
        <p:nvPicPr>
          <p:cNvPr id="3" name="Picture 2"/>
          <p:cNvPicPr>
            <a:picLocks noChangeAspect="1"/>
          </p:cNvPicPr>
          <p:nvPr/>
        </p:nvPicPr>
        <p:blipFill rotWithShape="1">
          <a:blip r:embed="rId2"/>
          <a:srcRect l="3148" t="30469" r="54905" b="17188"/>
          <a:stretch/>
        </p:blipFill>
        <p:spPr>
          <a:xfrm>
            <a:off x="1245268" y="1739869"/>
            <a:ext cx="9701463" cy="4918106"/>
          </a:xfrm>
          <a:prstGeom prst="rect">
            <a:avLst/>
          </a:prstGeom>
        </p:spPr>
      </p:pic>
    </p:spTree>
    <p:extLst>
      <p:ext uri="{BB962C8B-B14F-4D97-AF65-F5344CB8AC3E}">
        <p14:creationId xmlns:p14="http://schemas.microsoft.com/office/powerpoint/2010/main" val="21187460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Design – HIDAYAH </a:t>
            </a:r>
            <a:endParaRPr lang="en-SG" dirty="0"/>
          </a:p>
        </p:txBody>
      </p:sp>
      <p:pic>
        <p:nvPicPr>
          <p:cNvPr id="4" name="Picture 3"/>
          <p:cNvPicPr>
            <a:picLocks noChangeAspect="1"/>
          </p:cNvPicPr>
          <p:nvPr/>
        </p:nvPicPr>
        <p:blipFill rotWithShape="1">
          <a:blip r:embed="rId2"/>
          <a:srcRect l="4027" t="42083" r="55124" b="14844"/>
          <a:stretch/>
        </p:blipFill>
        <p:spPr>
          <a:xfrm>
            <a:off x="1943100" y="1750506"/>
            <a:ext cx="8305800" cy="4923964"/>
          </a:xfrm>
          <a:prstGeom prst="rect">
            <a:avLst/>
          </a:prstGeom>
        </p:spPr>
      </p:pic>
    </p:spTree>
    <p:extLst>
      <p:ext uri="{BB962C8B-B14F-4D97-AF65-F5344CB8AC3E}">
        <p14:creationId xmlns:p14="http://schemas.microsoft.com/office/powerpoint/2010/main" val="1074302704"/>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Design – HIDAYAH </a:t>
            </a:r>
            <a:endParaRPr lang="en-SG" dirty="0"/>
          </a:p>
        </p:txBody>
      </p:sp>
      <p:pic>
        <p:nvPicPr>
          <p:cNvPr id="3" name="Picture 2"/>
          <p:cNvPicPr>
            <a:picLocks noChangeAspect="1"/>
          </p:cNvPicPr>
          <p:nvPr/>
        </p:nvPicPr>
        <p:blipFill rotWithShape="1">
          <a:blip r:embed="rId2"/>
          <a:srcRect l="4246" t="35156" r="54246" b="45703"/>
          <a:stretch/>
        </p:blipFill>
        <p:spPr>
          <a:xfrm>
            <a:off x="2377668" y="2071749"/>
            <a:ext cx="7436664" cy="1748948"/>
          </a:xfrm>
          <a:prstGeom prst="rect">
            <a:avLst/>
          </a:prstGeom>
        </p:spPr>
      </p:pic>
      <p:pic>
        <p:nvPicPr>
          <p:cNvPr id="5" name="Picture 4"/>
          <p:cNvPicPr>
            <a:picLocks noChangeAspect="1"/>
          </p:cNvPicPr>
          <p:nvPr/>
        </p:nvPicPr>
        <p:blipFill rotWithShape="1">
          <a:blip r:embed="rId3"/>
          <a:srcRect l="4027" t="44922" r="56003" b="28516"/>
          <a:stretch/>
        </p:blipFill>
        <p:spPr>
          <a:xfrm>
            <a:off x="2377668" y="3795751"/>
            <a:ext cx="7436664" cy="2778534"/>
          </a:xfrm>
          <a:prstGeom prst="rect">
            <a:avLst/>
          </a:prstGeom>
        </p:spPr>
      </p:pic>
    </p:spTree>
    <p:extLst>
      <p:ext uri="{BB962C8B-B14F-4D97-AF65-F5344CB8AC3E}">
        <p14:creationId xmlns:p14="http://schemas.microsoft.com/office/powerpoint/2010/main" val="2741632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stretch>
            <a:fillRect/>
          </a:stretch>
        </p:blipFill>
        <p:spPr>
          <a:xfrm>
            <a:off x="1430208" y="2214695"/>
            <a:ext cx="9331583" cy="4643306"/>
          </a:xfrm>
          <a:prstGeom prst="rect">
            <a:avLst/>
          </a:prstGeom>
        </p:spPr>
      </p:pic>
    </p:spTree>
    <p:extLst>
      <p:ext uri="{BB962C8B-B14F-4D97-AF65-F5344CB8AC3E}">
        <p14:creationId xmlns:p14="http://schemas.microsoft.com/office/powerpoint/2010/main" val="273184398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Database </a:t>
            </a:r>
            <a:r>
              <a:rPr lang="en-SG" dirty="0"/>
              <a:t>Design – HIDAYAH </a:t>
            </a:r>
            <a:endParaRPr lang="en-SG" dirty="0"/>
          </a:p>
        </p:txBody>
      </p:sp>
      <p:pic>
        <p:nvPicPr>
          <p:cNvPr id="4" name="Picture 3"/>
          <p:cNvPicPr>
            <a:picLocks noChangeAspect="1"/>
          </p:cNvPicPr>
          <p:nvPr/>
        </p:nvPicPr>
        <p:blipFill rotWithShape="1">
          <a:blip r:embed="rId2"/>
          <a:srcRect l="4027" t="40234" r="55344" b="29297"/>
          <a:stretch/>
        </p:blipFill>
        <p:spPr>
          <a:xfrm>
            <a:off x="1329489" y="2214694"/>
            <a:ext cx="9533021" cy="4019329"/>
          </a:xfrm>
          <a:prstGeom prst="rect">
            <a:avLst/>
          </a:prstGeom>
        </p:spPr>
      </p:pic>
    </p:spTree>
    <p:extLst>
      <p:ext uri="{BB962C8B-B14F-4D97-AF65-F5344CB8AC3E}">
        <p14:creationId xmlns:p14="http://schemas.microsoft.com/office/powerpoint/2010/main" val="4069587621"/>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ERD – HIDAYAH </a:t>
            </a:r>
            <a:endParaRPr lang="en-SG" dirty="0"/>
          </a:p>
        </p:txBody>
      </p:sp>
      <p:pic>
        <p:nvPicPr>
          <p:cNvPr id="5" name="Picture 4"/>
          <p:cNvPicPr>
            <a:picLocks noChangeAspect="1"/>
          </p:cNvPicPr>
          <p:nvPr/>
        </p:nvPicPr>
        <p:blipFill rotWithShape="1">
          <a:blip r:embed="rId2"/>
          <a:srcRect l="11580" t="21876" r="61528" b="12566"/>
          <a:stretch/>
        </p:blipFill>
        <p:spPr>
          <a:xfrm>
            <a:off x="4325139" y="1829684"/>
            <a:ext cx="3541721" cy="4835811"/>
          </a:xfrm>
          <a:prstGeom prst="rect">
            <a:avLst/>
          </a:prstGeom>
        </p:spPr>
      </p:pic>
    </p:spTree>
    <p:extLst>
      <p:ext uri="{BB962C8B-B14F-4D97-AF65-F5344CB8AC3E}">
        <p14:creationId xmlns:p14="http://schemas.microsoft.com/office/powerpoint/2010/main" val="346664221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Report Module </a:t>
            </a:r>
            <a:r>
              <a:rPr lang="en-SG" dirty="0" smtClean="0"/>
              <a:t>Function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algn="just"/>
            <a:r>
              <a:rPr lang="en-SG" b="1" dirty="0"/>
              <a:t>Room Status </a:t>
            </a:r>
            <a:r>
              <a:rPr lang="en-SG" b="1" dirty="0" smtClean="0"/>
              <a:t>Report</a:t>
            </a:r>
            <a:endParaRPr lang="en-SG" b="1" dirty="0"/>
          </a:p>
          <a:p>
            <a:pPr algn="just"/>
            <a:r>
              <a:rPr lang="en-SG" b="1" dirty="0"/>
              <a:t>Guest in Room Report</a:t>
            </a:r>
          </a:p>
          <a:p>
            <a:pPr algn="just"/>
            <a:r>
              <a:rPr lang="en-SG" b="1" dirty="0"/>
              <a:t>All Guest in Hotel Report</a:t>
            </a:r>
          </a:p>
          <a:p>
            <a:pPr algn="just"/>
            <a:r>
              <a:rPr lang="en-SG" b="1" dirty="0"/>
              <a:t>Room Occupancy Report</a:t>
            </a:r>
          </a:p>
          <a:p>
            <a:pPr algn="just"/>
            <a:r>
              <a:rPr lang="en-SG" b="1" dirty="0"/>
              <a:t>Housekeeping Report</a:t>
            </a:r>
          </a:p>
          <a:p>
            <a:pPr algn="just"/>
            <a:r>
              <a:rPr lang="en-SG" b="1" dirty="0"/>
              <a:t>Arrival List Report</a:t>
            </a:r>
          </a:p>
          <a:p>
            <a:pPr algn="just"/>
            <a:r>
              <a:rPr lang="en-SG" b="1" dirty="0"/>
              <a:t>Departure List Report</a:t>
            </a:r>
          </a:p>
          <a:p>
            <a:endParaRPr lang="en-SG" dirty="0"/>
          </a:p>
        </p:txBody>
      </p:sp>
    </p:spTree>
    <p:extLst>
      <p:ext uri="{BB962C8B-B14F-4D97-AF65-F5344CB8AC3E}">
        <p14:creationId xmlns:p14="http://schemas.microsoft.com/office/powerpoint/2010/main" val="2461624695"/>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 </a:t>
            </a:r>
            <a:r>
              <a:rPr lang="en-SG" dirty="0" smtClean="0"/>
              <a:t>cases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20000"/>
          </a:bodyPr>
          <a:lstStyle/>
          <a:p>
            <a:r>
              <a:rPr lang="en-SG" b="1" dirty="0"/>
              <a:t>Use Case 1: Generate Room Status Report</a:t>
            </a:r>
            <a:endParaRPr lang="en-SG" dirty="0"/>
          </a:p>
          <a:p>
            <a:r>
              <a:rPr lang="en-SG" dirty="0"/>
              <a:t>Flow 1.1. Hotel staff/manager generate room status report </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“Room Status Report” at the Reporting Interface of the hotel management system.</a:t>
            </a:r>
            <a:endParaRPr lang="en-SG" dirty="0" smtClean="0">
              <a:effectLst/>
            </a:endParaRPr>
          </a:p>
          <a:p>
            <a:pPr lvl="0"/>
            <a:r>
              <a:rPr lang="en-SG" dirty="0"/>
              <a:t>User select the check-in date, check-out date, room type and room status.</a:t>
            </a:r>
            <a:endParaRPr lang="en-SG" dirty="0" smtClean="0">
              <a:effectLst/>
            </a:endParaRPr>
          </a:p>
          <a:p>
            <a:pPr lvl="0"/>
            <a:r>
              <a:rPr lang="en-SG" dirty="0"/>
              <a:t>User click on “Generate” at the Reporting Interface of the hotel management system.</a:t>
            </a:r>
            <a:endParaRPr lang="en-SG" dirty="0" smtClean="0">
              <a:effectLst/>
            </a:endParaRPr>
          </a:p>
          <a:p>
            <a:pPr lvl="0"/>
            <a:r>
              <a:rPr lang="en-SG" dirty="0"/>
              <a:t>System retrieve the status of the room such as room number, room status of all the room in the hotel base on the selection made.</a:t>
            </a:r>
            <a:endParaRPr lang="en-SG" dirty="0" smtClean="0">
              <a:effectLst/>
            </a:endParaRPr>
          </a:p>
          <a:p>
            <a:pPr lvl="0"/>
            <a:r>
              <a:rPr lang="en-SG" dirty="0"/>
              <a:t>User can choose to print the report.</a:t>
            </a:r>
            <a:endParaRPr lang="en-SG" dirty="0" smtClean="0">
              <a:effectLst/>
            </a:endParaRPr>
          </a:p>
          <a:p>
            <a:pPr marL="0" indent="0">
              <a:buNone/>
            </a:pPr>
            <a:endParaRPr lang="en-SG" dirty="0" smtClean="0"/>
          </a:p>
        </p:txBody>
      </p:sp>
    </p:spTree>
    <p:extLst>
      <p:ext uri="{BB962C8B-B14F-4D97-AF65-F5344CB8AC3E}">
        <p14:creationId xmlns:p14="http://schemas.microsoft.com/office/powerpoint/2010/main" val="415807775"/>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722291" y="1841892"/>
            <a:ext cx="10515600" cy="4351338"/>
          </a:xfrm>
          <a:prstGeom prst="rect">
            <a:avLst/>
          </a:prstGeom>
        </p:spPr>
        <p:txBody>
          <a:bodyPr>
            <a:normAutofit fontScale="92500" lnSpcReduction="20000"/>
          </a:bodyPr>
          <a:lstStyle/>
          <a:p>
            <a:pPr marL="0" indent="0">
              <a:buNone/>
            </a:pPr>
            <a:r>
              <a:rPr lang="en-SG" b="1" dirty="0"/>
              <a:t>Use Case 2: Generate Guest in Room </a:t>
            </a:r>
            <a:r>
              <a:rPr lang="en-SG" b="1" dirty="0" smtClean="0"/>
              <a:t>Report</a:t>
            </a:r>
            <a:endParaRPr lang="en-SG" dirty="0"/>
          </a:p>
          <a:p>
            <a:r>
              <a:rPr lang="en-SG" dirty="0"/>
              <a:t>Flow 2.1 Hotel staff/manager generate guest in room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“Guess in Room Report” at the Reporting Interface of the hotel management system.</a:t>
            </a:r>
            <a:endParaRPr lang="en-SG" dirty="0" smtClean="0">
              <a:effectLst/>
            </a:endParaRPr>
          </a:p>
          <a:p>
            <a:pPr lvl="0"/>
            <a:r>
              <a:rPr lang="en-SG" dirty="0"/>
              <a:t>User will key in the particular room they want to know in the “Enter Room” input box given.</a:t>
            </a:r>
            <a:endParaRPr lang="en-SG" dirty="0" smtClean="0">
              <a:effectLst/>
            </a:endParaRPr>
          </a:p>
          <a:p>
            <a:pPr lvl="0"/>
            <a:r>
              <a:rPr lang="en-SG" dirty="0"/>
              <a:t>User will click “Generate” button.</a:t>
            </a:r>
            <a:endParaRPr lang="en-SG" dirty="0" smtClean="0">
              <a:effectLst/>
            </a:endParaRPr>
          </a:p>
          <a:p>
            <a:pPr lvl="0"/>
            <a:r>
              <a:rPr lang="en-SG" dirty="0"/>
              <a:t>System retrieve the report of the guest in room and room information according to the selection made. </a:t>
            </a:r>
            <a:endParaRPr lang="en-SG" dirty="0" smtClean="0">
              <a:effectLst/>
            </a:endParaRPr>
          </a:p>
          <a:p>
            <a:endParaRPr lang="en-SG" dirty="0"/>
          </a:p>
        </p:txBody>
      </p:sp>
      <p:sp>
        <p:nvSpPr>
          <p:cNvPr id="4" name="Title 1"/>
          <p:cNvSpPr>
            <a:spLocks noGrp="1"/>
          </p:cNvSpPr>
          <p:nvPr>
            <p:ph type="title"/>
          </p:nvPr>
        </p:nvSpPr>
        <p:spPr>
          <a:xfrm>
            <a:off x="913775" y="618517"/>
            <a:ext cx="10364451" cy="1596177"/>
          </a:xfrm>
        </p:spPr>
        <p:txBody>
          <a:bodyPr/>
          <a:lstStyle/>
          <a:p>
            <a:r>
              <a:rPr lang="en-SG" dirty="0"/>
              <a:t>use </a:t>
            </a:r>
            <a:r>
              <a:rPr lang="en-SG" dirty="0" smtClean="0"/>
              <a:t>cases – AARON</a:t>
            </a:r>
            <a:endParaRPr lang="en-SG" dirty="0"/>
          </a:p>
        </p:txBody>
      </p:sp>
    </p:spTree>
    <p:extLst>
      <p:ext uri="{BB962C8B-B14F-4D97-AF65-F5344CB8AC3E}">
        <p14:creationId xmlns:p14="http://schemas.microsoft.com/office/powerpoint/2010/main" val="352722060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10000"/>
          </a:bodyPr>
          <a:lstStyle/>
          <a:p>
            <a:r>
              <a:rPr lang="en-SG" b="1" dirty="0"/>
              <a:t>Use Case 3: Generate all Guest in Hotel </a:t>
            </a:r>
            <a:r>
              <a:rPr lang="en-SG" b="1" dirty="0" smtClean="0"/>
              <a:t>Report</a:t>
            </a:r>
            <a:endParaRPr lang="en-SG" dirty="0"/>
          </a:p>
          <a:p>
            <a:r>
              <a:rPr lang="en-SG" dirty="0"/>
              <a:t>Flow 3.1 Hotel staff/manager generate all guest in hotel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“All Guest in Room Report” at the Reporting Interface of the hotel management system.</a:t>
            </a:r>
            <a:endParaRPr lang="en-SG" dirty="0" smtClean="0">
              <a:effectLst/>
            </a:endParaRPr>
          </a:p>
          <a:p>
            <a:pPr lvl="0"/>
            <a:r>
              <a:rPr lang="en-SG" dirty="0"/>
              <a:t>User will key in the particular day they want to know in the “Calendar” provided.</a:t>
            </a:r>
            <a:endParaRPr lang="en-SG" dirty="0" smtClean="0">
              <a:effectLst/>
            </a:endParaRPr>
          </a:p>
          <a:p>
            <a:pPr lvl="0"/>
            <a:r>
              <a:rPr lang="en-SG" dirty="0"/>
              <a:t>User will click “Generate” button.</a:t>
            </a:r>
            <a:endParaRPr lang="en-SG" dirty="0" smtClean="0">
              <a:effectLst/>
            </a:endParaRPr>
          </a:p>
          <a:p>
            <a:pPr lvl="0"/>
            <a:r>
              <a:rPr lang="en-SG" dirty="0"/>
              <a:t>System retrieve the information of all the guests in the hotel during the selected day.</a:t>
            </a:r>
            <a:endParaRPr lang="en-SG" dirty="0" smtClean="0">
              <a:effectLst/>
            </a:endParaRPr>
          </a:p>
          <a:p>
            <a:pPr lvl="0"/>
            <a:r>
              <a:rPr lang="en-SG" dirty="0"/>
              <a:t>User can choose to print the report.</a:t>
            </a:r>
            <a:endParaRPr lang="en-SG" dirty="0" smtClean="0">
              <a:effectLst/>
            </a:endParaRPr>
          </a:p>
          <a:p>
            <a:pPr marL="0" indent="0">
              <a:buNone/>
            </a:pPr>
            <a:endParaRPr lang="en-SG" dirty="0"/>
          </a:p>
        </p:txBody>
      </p:sp>
      <p:sp>
        <p:nvSpPr>
          <p:cNvPr id="4" name="Title 1"/>
          <p:cNvSpPr txBox="1">
            <a:spLocks/>
          </p:cNvSpPr>
          <p:nvPr/>
        </p:nvSpPr>
        <p:spPr>
          <a:xfrm>
            <a:off x="1066175" y="770917"/>
            <a:ext cx="10364451" cy="1596177"/>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a:lstStyle>
          <a:p>
            <a:r>
              <a:rPr lang="en-SG" dirty="0" smtClean="0"/>
              <a:t>use cases – AARON</a:t>
            </a:r>
            <a:endParaRPr lang="en-SG" dirty="0"/>
          </a:p>
        </p:txBody>
      </p:sp>
    </p:spTree>
    <p:extLst>
      <p:ext uri="{BB962C8B-B14F-4D97-AF65-F5344CB8AC3E}">
        <p14:creationId xmlns:p14="http://schemas.microsoft.com/office/powerpoint/2010/main" val="131810744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normAutofit fontScale="77500" lnSpcReduction="20000"/>
          </a:bodyPr>
          <a:lstStyle/>
          <a:p>
            <a:r>
              <a:rPr lang="en-SG" b="1" dirty="0"/>
              <a:t>Use Case 4: Generate Room Occupancy </a:t>
            </a:r>
            <a:r>
              <a:rPr lang="en-SG" b="1" dirty="0" smtClean="0"/>
              <a:t>Report</a:t>
            </a:r>
            <a:endParaRPr lang="en-SG" dirty="0"/>
          </a:p>
          <a:p>
            <a:r>
              <a:rPr lang="en-SG" dirty="0"/>
              <a:t>Flow 4.1 Owner/Manager generate room occupancy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“Generate Room Occupancy Report” at the Reporting Interface of the hotel management.</a:t>
            </a:r>
            <a:endParaRPr lang="en-SG" dirty="0" smtClean="0">
              <a:effectLst/>
            </a:endParaRPr>
          </a:p>
          <a:p>
            <a:pPr lvl="0"/>
            <a:r>
              <a:rPr lang="en-SG" dirty="0"/>
              <a:t>System will prompt user to enter password as only manager and owner able to access to this report.</a:t>
            </a:r>
            <a:endParaRPr lang="en-SG" dirty="0" smtClean="0">
              <a:effectLst/>
            </a:endParaRPr>
          </a:p>
          <a:p>
            <a:pPr lvl="0"/>
            <a:r>
              <a:rPr lang="en-SG" dirty="0"/>
              <a:t>User will select daily, weekly, monthly and yearly from the interface at the room occupancy selection page.</a:t>
            </a:r>
            <a:endParaRPr lang="en-SG" dirty="0" smtClean="0">
              <a:effectLst/>
            </a:endParaRPr>
          </a:p>
          <a:p>
            <a:pPr lvl="0"/>
            <a:r>
              <a:rPr lang="en-SG" dirty="0"/>
              <a:t>Upon clicking the selection, system will retrieve the occupancy reports based on the selection made. </a:t>
            </a:r>
            <a:endParaRPr lang="en-SG" dirty="0" smtClean="0">
              <a:effectLst/>
            </a:endParaRPr>
          </a:p>
          <a:p>
            <a:pPr lvl="0"/>
            <a:r>
              <a:rPr lang="en-SG" dirty="0"/>
              <a:t>User can choose to print the report.</a:t>
            </a:r>
            <a:endParaRPr lang="en-SG" dirty="0">
              <a:effectLst/>
            </a:endParaRPr>
          </a:p>
        </p:txBody>
      </p:sp>
      <p:sp>
        <p:nvSpPr>
          <p:cNvPr id="4" name="Title 1"/>
          <p:cNvSpPr>
            <a:spLocks noGrp="1"/>
          </p:cNvSpPr>
          <p:nvPr>
            <p:ph type="title"/>
          </p:nvPr>
        </p:nvSpPr>
        <p:spPr>
          <a:xfrm>
            <a:off x="913775" y="618517"/>
            <a:ext cx="10364451" cy="1596177"/>
          </a:xfrm>
        </p:spPr>
        <p:txBody>
          <a:bodyPr/>
          <a:lstStyle/>
          <a:p>
            <a:r>
              <a:rPr lang="en-SG" dirty="0"/>
              <a:t>use </a:t>
            </a:r>
            <a:r>
              <a:rPr lang="en-SG" dirty="0" smtClean="0"/>
              <a:t>cases – AARON</a:t>
            </a:r>
            <a:endParaRPr lang="en-SG" dirty="0"/>
          </a:p>
        </p:txBody>
      </p:sp>
    </p:spTree>
    <p:extLst>
      <p:ext uri="{BB962C8B-B14F-4D97-AF65-F5344CB8AC3E}">
        <p14:creationId xmlns:p14="http://schemas.microsoft.com/office/powerpoint/2010/main" val="1415889143"/>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20000"/>
          </a:bodyPr>
          <a:lstStyle/>
          <a:p>
            <a:r>
              <a:rPr lang="en-SG" b="1" dirty="0"/>
              <a:t>Use Case 5: Generate Housekeeping Report </a:t>
            </a:r>
            <a:endParaRPr lang="en-SG" dirty="0"/>
          </a:p>
          <a:p>
            <a:r>
              <a:rPr lang="en-SG" dirty="0"/>
              <a:t>Flow 5.1 Owner/Manager generate housekeeping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“Housekeeping report” at the Reporting Interface of the hotel management.</a:t>
            </a:r>
            <a:endParaRPr lang="en-SG" dirty="0" smtClean="0">
              <a:effectLst/>
            </a:endParaRPr>
          </a:p>
          <a:p>
            <a:pPr lvl="0"/>
            <a:r>
              <a:rPr lang="en-SG" dirty="0"/>
              <a:t>System will prompt user to enter password as only manager and owner able to access to this report.</a:t>
            </a:r>
            <a:endParaRPr lang="en-SG" dirty="0" smtClean="0">
              <a:effectLst/>
            </a:endParaRPr>
          </a:p>
          <a:p>
            <a:pPr lvl="0"/>
            <a:r>
              <a:rPr lang="en-SG" dirty="0"/>
              <a:t>User will select daily, weekly, monthly and yearly from the interface at the housekeeping selection page. </a:t>
            </a:r>
            <a:endParaRPr lang="en-SG" dirty="0" smtClean="0">
              <a:effectLst/>
            </a:endParaRPr>
          </a:p>
          <a:p>
            <a:pPr lvl="0"/>
            <a:r>
              <a:rPr lang="en-SG" dirty="0"/>
              <a:t>System will retrieve the housekeeping reports from the database that is stored by the housekeeping department.</a:t>
            </a:r>
            <a:endParaRPr lang="en-SG" dirty="0" smtClean="0">
              <a:effectLst/>
            </a:endParaRPr>
          </a:p>
          <a:p>
            <a:pPr lvl="0"/>
            <a:r>
              <a:rPr lang="en-SG" dirty="0"/>
              <a:t>User can choose to print the report.</a:t>
            </a:r>
            <a:endParaRPr lang="en-SG" dirty="0" smtClean="0">
              <a:effectLst/>
            </a:endParaRPr>
          </a:p>
          <a:p>
            <a:endParaRPr lang="en-SG" dirty="0"/>
          </a:p>
        </p:txBody>
      </p:sp>
      <p:sp>
        <p:nvSpPr>
          <p:cNvPr id="4" name="Title 1"/>
          <p:cNvSpPr>
            <a:spLocks noGrp="1"/>
          </p:cNvSpPr>
          <p:nvPr>
            <p:ph type="title"/>
          </p:nvPr>
        </p:nvSpPr>
        <p:spPr>
          <a:xfrm>
            <a:off x="913775" y="618517"/>
            <a:ext cx="10364451" cy="1596177"/>
          </a:xfrm>
        </p:spPr>
        <p:txBody>
          <a:bodyPr/>
          <a:lstStyle/>
          <a:p>
            <a:r>
              <a:rPr lang="en-SG" dirty="0"/>
              <a:t>use </a:t>
            </a:r>
            <a:r>
              <a:rPr lang="en-SG" dirty="0" smtClean="0"/>
              <a:t>cases – AARON</a:t>
            </a:r>
            <a:endParaRPr lang="en-SG" dirty="0"/>
          </a:p>
        </p:txBody>
      </p:sp>
    </p:spTree>
    <p:extLst>
      <p:ext uri="{BB962C8B-B14F-4D97-AF65-F5344CB8AC3E}">
        <p14:creationId xmlns:p14="http://schemas.microsoft.com/office/powerpoint/2010/main" val="199858825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10000"/>
          </a:bodyPr>
          <a:lstStyle/>
          <a:p>
            <a:r>
              <a:rPr lang="en-SG" b="1" dirty="0"/>
              <a:t>Use Case 6: Generate Arrival List </a:t>
            </a:r>
            <a:r>
              <a:rPr lang="en-SG" b="1" dirty="0" smtClean="0"/>
              <a:t>Report</a:t>
            </a:r>
            <a:endParaRPr lang="en-SG" dirty="0"/>
          </a:p>
          <a:p>
            <a:r>
              <a:rPr lang="en-SG" dirty="0"/>
              <a:t>Flow 6.1 Hotel staff/manager generate arrival list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“Arrival List report” at the Reporting Interface of the hotel management.</a:t>
            </a:r>
            <a:endParaRPr lang="en-SG" dirty="0" smtClean="0">
              <a:effectLst/>
            </a:endParaRPr>
          </a:p>
          <a:p>
            <a:pPr lvl="0"/>
            <a:r>
              <a:rPr lang="en-SG" dirty="0"/>
              <a:t>User </a:t>
            </a:r>
            <a:r>
              <a:rPr lang="en-SG" dirty="0" smtClean="0">
                <a:effectLst/>
              </a:rPr>
              <a:t>select the date of the Arrival. </a:t>
            </a:r>
          </a:p>
          <a:p>
            <a:pPr lvl="0"/>
            <a:r>
              <a:rPr lang="en-SG" dirty="0"/>
              <a:t>User will click “Generate” button.</a:t>
            </a:r>
            <a:endParaRPr lang="en-SG" dirty="0" smtClean="0">
              <a:effectLst/>
            </a:endParaRPr>
          </a:p>
          <a:p>
            <a:pPr lvl="0"/>
            <a:r>
              <a:rPr lang="en-SG" dirty="0" smtClean="0">
                <a:effectLst/>
              </a:rPr>
              <a:t>System retrieve the list of customer information such as customer name, room number and arrival date.</a:t>
            </a:r>
          </a:p>
          <a:p>
            <a:pPr lvl="0"/>
            <a:r>
              <a:rPr lang="en-SG" dirty="0"/>
              <a:t>User can choose to print the report.</a:t>
            </a:r>
            <a:endParaRPr lang="en-SG" dirty="0">
              <a:effectLst/>
            </a:endParaRPr>
          </a:p>
        </p:txBody>
      </p:sp>
      <p:sp>
        <p:nvSpPr>
          <p:cNvPr id="4" name="Title 1"/>
          <p:cNvSpPr>
            <a:spLocks noGrp="1"/>
          </p:cNvSpPr>
          <p:nvPr>
            <p:ph type="title"/>
          </p:nvPr>
        </p:nvSpPr>
        <p:spPr>
          <a:xfrm>
            <a:off x="913775" y="618517"/>
            <a:ext cx="10364451" cy="1596177"/>
          </a:xfrm>
        </p:spPr>
        <p:txBody>
          <a:bodyPr/>
          <a:lstStyle/>
          <a:p>
            <a:r>
              <a:rPr lang="en-SG" dirty="0"/>
              <a:t>use </a:t>
            </a:r>
            <a:r>
              <a:rPr lang="en-SG" dirty="0" smtClean="0"/>
              <a:t>cases – AARON</a:t>
            </a:r>
            <a:endParaRPr lang="en-SG" dirty="0"/>
          </a:p>
        </p:txBody>
      </p:sp>
    </p:spTree>
    <p:extLst>
      <p:ext uri="{BB962C8B-B14F-4D97-AF65-F5344CB8AC3E}">
        <p14:creationId xmlns:p14="http://schemas.microsoft.com/office/powerpoint/2010/main" val="242466300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20000"/>
          </a:bodyPr>
          <a:lstStyle/>
          <a:p>
            <a:r>
              <a:rPr lang="en-SG" b="1" dirty="0"/>
              <a:t>Use Case 7: Generate Departure List </a:t>
            </a:r>
            <a:r>
              <a:rPr lang="en-SG" b="1" dirty="0" smtClean="0"/>
              <a:t>Report</a:t>
            </a:r>
            <a:endParaRPr lang="en-SG" dirty="0"/>
          </a:p>
          <a:p>
            <a:r>
              <a:rPr lang="en-SG" dirty="0"/>
              <a:t>Flow 7.1 Hotel staff/manager generate departure list report</a:t>
            </a:r>
          </a:p>
          <a:p>
            <a:pPr lvl="0"/>
            <a:r>
              <a:rPr lang="en-SG" dirty="0"/>
              <a:t>User click on “Reports” button at the Home Interface of the hotel management system.</a:t>
            </a:r>
            <a:endParaRPr lang="en-SG" dirty="0" smtClean="0">
              <a:effectLst/>
            </a:endParaRPr>
          </a:p>
          <a:p>
            <a:pPr lvl="0"/>
            <a:r>
              <a:rPr lang="en-SG" dirty="0"/>
              <a:t>User prompt to login to the system using their Staff ID and Password.</a:t>
            </a:r>
            <a:endParaRPr lang="en-SG" dirty="0" smtClean="0">
              <a:effectLst/>
            </a:endParaRPr>
          </a:p>
          <a:p>
            <a:pPr lvl="0"/>
            <a:r>
              <a:rPr lang="en-SG" dirty="0"/>
              <a:t>User click on “Departure List report” at the Reporting Interface of the hotel management.</a:t>
            </a:r>
            <a:endParaRPr lang="en-SG" dirty="0" smtClean="0">
              <a:effectLst/>
            </a:endParaRPr>
          </a:p>
          <a:p>
            <a:pPr lvl="0"/>
            <a:r>
              <a:rPr lang="en-SG" dirty="0"/>
              <a:t>User </a:t>
            </a:r>
            <a:r>
              <a:rPr lang="en-SG" dirty="0" smtClean="0">
                <a:effectLst/>
              </a:rPr>
              <a:t>select the date of the </a:t>
            </a:r>
            <a:r>
              <a:rPr lang="en-SG" dirty="0"/>
              <a:t>Departure.</a:t>
            </a:r>
            <a:endParaRPr lang="en-SG" dirty="0" smtClean="0">
              <a:effectLst/>
            </a:endParaRPr>
          </a:p>
          <a:p>
            <a:pPr lvl="0"/>
            <a:r>
              <a:rPr lang="en-SG" dirty="0"/>
              <a:t>User will click “Generate” button.</a:t>
            </a:r>
            <a:endParaRPr lang="en-SG" dirty="0" smtClean="0">
              <a:effectLst/>
            </a:endParaRPr>
          </a:p>
          <a:p>
            <a:pPr lvl="0"/>
            <a:r>
              <a:rPr lang="en-SG" dirty="0" smtClean="0">
                <a:effectLst/>
              </a:rPr>
              <a:t>System retrieve the list of customer information such as customer name, room number and </a:t>
            </a:r>
            <a:r>
              <a:rPr lang="en-SG" dirty="0"/>
              <a:t>departure </a:t>
            </a:r>
            <a:r>
              <a:rPr lang="en-SG" dirty="0" smtClean="0">
                <a:effectLst/>
              </a:rPr>
              <a:t>date</a:t>
            </a:r>
          </a:p>
          <a:p>
            <a:pPr lvl="0"/>
            <a:r>
              <a:rPr lang="en-SG" dirty="0"/>
              <a:t>User can choose to print the report.</a:t>
            </a:r>
            <a:endParaRPr lang="en-SG" dirty="0" smtClean="0">
              <a:effectLst/>
            </a:endParaRPr>
          </a:p>
          <a:p>
            <a:endParaRPr lang="en-SG" dirty="0"/>
          </a:p>
        </p:txBody>
      </p:sp>
      <p:sp>
        <p:nvSpPr>
          <p:cNvPr id="4" name="Title 1"/>
          <p:cNvSpPr>
            <a:spLocks noGrp="1"/>
          </p:cNvSpPr>
          <p:nvPr>
            <p:ph type="title"/>
          </p:nvPr>
        </p:nvSpPr>
        <p:spPr>
          <a:xfrm>
            <a:off x="913775" y="618517"/>
            <a:ext cx="10364451" cy="1596177"/>
          </a:xfrm>
        </p:spPr>
        <p:txBody>
          <a:bodyPr/>
          <a:lstStyle/>
          <a:p>
            <a:r>
              <a:rPr lang="en-SG" dirty="0"/>
              <a:t>use </a:t>
            </a:r>
            <a:r>
              <a:rPr lang="en-SG" dirty="0" smtClean="0"/>
              <a:t>cases – AARON</a:t>
            </a:r>
            <a:endParaRPr lang="en-SG" dirty="0"/>
          </a:p>
        </p:txBody>
      </p:sp>
    </p:spTree>
    <p:extLst>
      <p:ext uri="{BB962C8B-B14F-4D97-AF65-F5344CB8AC3E}">
        <p14:creationId xmlns:p14="http://schemas.microsoft.com/office/powerpoint/2010/main" val="366049262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stretch>
            <a:fillRect/>
          </a:stretch>
        </p:blipFill>
        <p:spPr>
          <a:xfrm>
            <a:off x="2093181" y="1640845"/>
            <a:ext cx="8005637" cy="5217155"/>
          </a:xfrm>
          <a:prstGeom prst="rect">
            <a:avLst/>
          </a:prstGeom>
        </p:spPr>
      </p:pic>
    </p:spTree>
    <p:extLst>
      <p:ext uri="{BB962C8B-B14F-4D97-AF65-F5344CB8AC3E}">
        <p14:creationId xmlns:p14="http://schemas.microsoft.com/office/powerpoint/2010/main" val="2602979181"/>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room status report </a:t>
            </a:r>
            <a:r>
              <a:rPr lang="en-SG" dirty="0" smtClean="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671510"/>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room status report </a:t>
            </a:r>
            <a:r>
              <a:rPr lang="en-SG" dirty="0" smtClean="0"/>
              <a:t>UI – </a:t>
            </a:r>
            <a:r>
              <a:rPr lang="en-SG" dirty="0"/>
              <a:t>AARON</a:t>
            </a:r>
            <a:br>
              <a:rPr lang="en-SG" dirty="0"/>
            </a:br>
            <a:r>
              <a:rPr lang="en-SG" dirty="0"/>
              <a:t> </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4						Step 5 </a:t>
            </a:r>
          </a:p>
          <a:p>
            <a:pPr marL="0" indent="0">
              <a:buNone/>
            </a:pPr>
            <a:endParaRPr lang="en-SG" dirty="0"/>
          </a:p>
        </p:txBody>
      </p:sp>
      <p:pic>
        <p:nvPicPr>
          <p:cNvPr id="205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00289"/>
            <a:ext cx="5531750" cy="3739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7950" y="2593417"/>
            <a:ext cx="5734050"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44072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guest in room report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1171502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guest in room </a:t>
            </a:r>
            <a:r>
              <a:rPr lang="en-SG" dirty="0" smtClean="0"/>
              <a:t>report </a:t>
            </a:r>
            <a:r>
              <a:rPr lang="en-SG" dirty="0"/>
              <a:t>UI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4</a:t>
            </a:r>
          </a:p>
          <a:p>
            <a:pPr marL="0" indent="0">
              <a:buNone/>
            </a:pPr>
            <a:endParaRPr lang="en-SG" dirty="0"/>
          </a:p>
          <a:p>
            <a:pPr marL="0" indent="0">
              <a:buNone/>
            </a:pPr>
            <a:endParaRPr lang="en-SG" dirty="0" smtClean="0"/>
          </a:p>
          <a:p>
            <a:pPr marL="0" indent="0">
              <a:buNone/>
            </a:pPr>
            <a:endParaRPr lang="en-SG" dirty="0"/>
          </a:p>
          <a:p>
            <a:pPr marL="0" indent="0">
              <a:buNone/>
            </a:pPr>
            <a:endParaRPr lang="en-SG" dirty="0" smtClean="0"/>
          </a:p>
          <a:p>
            <a:pPr marL="0" indent="0">
              <a:buNone/>
            </a:pPr>
            <a:r>
              <a:rPr lang="en-SG" dirty="0" smtClean="0"/>
              <a:t>Step 5</a:t>
            </a:r>
            <a:endParaRPr lang="en-SG" dirty="0"/>
          </a:p>
        </p:txBody>
      </p:sp>
      <p:pic>
        <p:nvPicPr>
          <p:cNvPr id="307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99" y="2400234"/>
            <a:ext cx="57610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3775" y="4817050"/>
            <a:ext cx="57245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90602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all guest in hotel report</a:t>
            </a:r>
            <a:r>
              <a:rPr lang="en-SG" dirty="0" smtClean="0"/>
              <a: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401865"/>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all guest in hotel report </a:t>
            </a:r>
            <a:r>
              <a:rPr lang="en-SG" dirty="0"/>
              <a:t>UI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4</a:t>
            </a:r>
          </a:p>
          <a:p>
            <a:pPr marL="0" indent="0">
              <a:buNone/>
            </a:pPr>
            <a:endParaRPr lang="en-SG" dirty="0"/>
          </a:p>
          <a:p>
            <a:pPr marL="0" indent="0">
              <a:buNone/>
            </a:pPr>
            <a:endParaRPr lang="en-SG" dirty="0" smtClean="0"/>
          </a:p>
          <a:p>
            <a:pPr marL="0" indent="0">
              <a:buNone/>
            </a:pPr>
            <a:endParaRPr lang="en-SG" dirty="0"/>
          </a:p>
          <a:p>
            <a:pPr marL="0" indent="0">
              <a:buNone/>
            </a:pPr>
            <a:endParaRPr lang="en-SG" dirty="0" smtClean="0"/>
          </a:p>
          <a:p>
            <a:pPr marL="0" indent="0">
              <a:buNone/>
            </a:pPr>
            <a:r>
              <a:rPr lang="en-SG" dirty="0" smtClean="0"/>
              <a:t>Step 5</a:t>
            </a:r>
          </a:p>
          <a:p>
            <a:pPr marL="0" indent="0">
              <a:buNone/>
            </a:pPr>
            <a:endParaRPr lang="en-SG" dirty="0"/>
          </a:p>
        </p:txBody>
      </p:sp>
      <p:pic>
        <p:nvPicPr>
          <p:cNvPr id="409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921" y="2297203"/>
            <a:ext cx="5761037" cy="210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9"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908" y="4686300"/>
            <a:ext cx="5734050" cy="217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4687377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Room occupancy </a:t>
            </a:r>
            <a:r>
              <a:rPr lang="en-SG" dirty="0" smtClean="0"/>
              <a:t>report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Step 4</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149263"/>
            <a:ext cx="5547221" cy="13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75736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Room occupancy report </a:t>
            </a:r>
            <a:r>
              <a:rPr lang="en-SG" dirty="0"/>
              <a:t>UI – AARON</a:t>
            </a:r>
            <a:endParaRPr lang="en-SG" dirty="0"/>
          </a:p>
        </p:txBody>
      </p:sp>
      <p:sp>
        <p:nvSpPr>
          <p:cNvPr id="3" name="Content Placeholder 2"/>
          <p:cNvSpPr>
            <a:spLocks noGrp="1"/>
          </p:cNvSpPr>
          <p:nvPr>
            <p:ph idx="4294967295"/>
          </p:nvPr>
        </p:nvSpPr>
        <p:spPr>
          <a:xfrm>
            <a:off x="838200" y="1786988"/>
            <a:ext cx="10515600" cy="4351338"/>
          </a:xfrm>
          <a:prstGeom prst="rect">
            <a:avLst/>
          </a:prstGeom>
        </p:spPr>
        <p:txBody>
          <a:bodyPr/>
          <a:lstStyle/>
          <a:p>
            <a:pPr marL="0" indent="0">
              <a:buNone/>
            </a:pPr>
            <a:r>
              <a:rPr lang="en-SG" dirty="0" smtClean="0"/>
              <a:t>Step 5</a:t>
            </a:r>
          </a:p>
          <a:p>
            <a:pPr marL="0" indent="0">
              <a:buNone/>
            </a:pPr>
            <a:endParaRPr lang="en-SG" dirty="0"/>
          </a:p>
          <a:p>
            <a:pPr marL="0" indent="0">
              <a:buNone/>
            </a:pPr>
            <a:endParaRPr lang="en-SG" dirty="0" smtClean="0"/>
          </a:p>
          <a:p>
            <a:pPr marL="0" indent="0">
              <a:buNone/>
            </a:pPr>
            <a:endParaRPr lang="en-SG" dirty="0"/>
          </a:p>
          <a:p>
            <a:pPr marL="0" indent="0">
              <a:buNone/>
            </a:pPr>
            <a:endParaRPr lang="en-SG" dirty="0" smtClean="0"/>
          </a:p>
          <a:p>
            <a:pPr marL="0" indent="0">
              <a:buNone/>
            </a:pPr>
            <a:r>
              <a:rPr lang="en-SG" dirty="0" smtClean="0"/>
              <a:t>Step 6</a:t>
            </a:r>
          </a:p>
          <a:p>
            <a:pPr marL="0" indent="0">
              <a:buNone/>
            </a:pPr>
            <a:endParaRPr lang="en-SG" dirty="0" smtClean="0"/>
          </a:p>
          <a:p>
            <a:pPr marL="0" indent="0">
              <a:buNone/>
            </a:pPr>
            <a:endParaRPr lang="en-SG" dirty="0"/>
          </a:p>
        </p:txBody>
      </p:sp>
      <p:pic>
        <p:nvPicPr>
          <p:cNvPr id="512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75960"/>
            <a:ext cx="5734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834451"/>
            <a:ext cx="7342135" cy="17928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122937"/>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Housekeeping </a:t>
            </a:r>
            <a:r>
              <a:rPr lang="en-SG" dirty="0" smtClean="0"/>
              <a:t>report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Step 4</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4149263"/>
            <a:ext cx="5547221" cy="132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423523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Housekeeping report </a:t>
            </a:r>
            <a:r>
              <a:rPr lang="en-SG" dirty="0"/>
              <a:t>UI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5</a:t>
            </a:r>
          </a:p>
          <a:p>
            <a:pPr marL="0" indent="0">
              <a:buNone/>
            </a:pPr>
            <a:endParaRPr lang="en-SG" dirty="0"/>
          </a:p>
          <a:p>
            <a:pPr marL="0" indent="0">
              <a:buNone/>
            </a:pPr>
            <a:endParaRPr lang="en-SG" dirty="0" smtClean="0"/>
          </a:p>
          <a:p>
            <a:pPr marL="0" indent="0">
              <a:buNone/>
            </a:pPr>
            <a:endParaRPr lang="en-SG" dirty="0"/>
          </a:p>
          <a:p>
            <a:pPr marL="0" indent="0">
              <a:buNone/>
            </a:pPr>
            <a:r>
              <a:rPr lang="en-SG" dirty="0" smtClean="0"/>
              <a:t>Step 6</a:t>
            </a:r>
            <a:endParaRPr lang="en-SG" dirty="0"/>
          </a:p>
        </p:txBody>
      </p:sp>
      <p:pic>
        <p:nvPicPr>
          <p:cNvPr id="6146" name="Picture 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799" y="2271444"/>
            <a:ext cx="6956229" cy="1527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799" y="4349939"/>
            <a:ext cx="9707314" cy="196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4734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stretch>
            <a:fillRect/>
          </a:stretch>
        </p:blipFill>
        <p:spPr>
          <a:xfrm>
            <a:off x="1434422" y="2615203"/>
            <a:ext cx="9323155" cy="2438061"/>
          </a:xfrm>
          <a:prstGeom prst="rect">
            <a:avLst/>
          </a:prstGeom>
        </p:spPr>
      </p:pic>
    </p:spTree>
    <p:extLst>
      <p:ext uri="{BB962C8B-B14F-4D97-AF65-F5344CB8AC3E}">
        <p14:creationId xmlns:p14="http://schemas.microsoft.com/office/powerpoint/2010/main" val="5293119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Arrival list report</a:t>
            </a:r>
            <a:r>
              <a:rPr lang="en-SG" dirty="0" smtClean="0"/>
              <a: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49160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Arrival list report </a:t>
            </a:r>
            <a:r>
              <a:rPr lang="en-SG" dirty="0"/>
              <a:t>UI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4</a:t>
            </a:r>
          </a:p>
          <a:p>
            <a:pPr marL="0" indent="0">
              <a:buNone/>
            </a:pPr>
            <a:endParaRPr lang="en-SG" dirty="0"/>
          </a:p>
          <a:p>
            <a:pPr marL="0" indent="0">
              <a:buNone/>
            </a:pPr>
            <a:endParaRPr lang="en-SG" dirty="0" smtClean="0"/>
          </a:p>
          <a:p>
            <a:pPr marL="0" indent="0">
              <a:buNone/>
            </a:pPr>
            <a:endParaRPr lang="en-SG" dirty="0"/>
          </a:p>
          <a:p>
            <a:pPr marL="0" indent="0">
              <a:buNone/>
            </a:pPr>
            <a:endParaRPr lang="en-SG" dirty="0" smtClean="0"/>
          </a:p>
          <a:p>
            <a:pPr marL="0" indent="0">
              <a:buNone/>
            </a:pPr>
            <a:r>
              <a:rPr lang="en-SG" dirty="0" smtClean="0"/>
              <a:t>Step 5</a:t>
            </a:r>
          </a:p>
          <a:p>
            <a:pPr marL="0" indent="0">
              <a:buNone/>
            </a:pPr>
            <a:endParaRPr lang="en-SG" dirty="0"/>
          </a:p>
        </p:txBody>
      </p:sp>
      <p:pic>
        <p:nvPicPr>
          <p:cNvPr id="7170"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84324"/>
            <a:ext cx="5724525" cy="200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743273"/>
            <a:ext cx="9938460" cy="1892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7429032"/>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a:t>Departure List </a:t>
            </a:r>
            <a:r>
              <a:rPr lang="en-SG" dirty="0" smtClean="0"/>
              <a:t>report </a:t>
            </a:r>
            <a:r>
              <a:rPr lang="en-SG" dirty="0"/>
              <a:t>UI – AARON</a:t>
            </a:r>
            <a:endParaRPr lang="en-SG" dirty="0"/>
          </a:p>
        </p:txBody>
      </p:sp>
      <p:sp>
        <p:nvSpPr>
          <p:cNvPr id="3" name="Content Placeholder 2"/>
          <p:cNvSpPr>
            <a:spLocks noGrp="1"/>
          </p:cNvSpPr>
          <p:nvPr>
            <p:ph idx="4294967295"/>
          </p:nvPr>
        </p:nvSpPr>
        <p:spPr>
          <a:xfrm>
            <a:off x="490470" y="1568048"/>
            <a:ext cx="10515600" cy="4351338"/>
          </a:xfrm>
          <a:prstGeom prst="rect">
            <a:avLst/>
          </a:prstGeom>
        </p:spPr>
        <p:txBody>
          <a:bodyPr/>
          <a:lstStyle/>
          <a:p>
            <a:pPr marL="0" indent="0">
              <a:buNone/>
            </a:pPr>
            <a:r>
              <a:rPr lang="en-SG" dirty="0" smtClean="0"/>
              <a:t>Step 1						Step 3 </a:t>
            </a:r>
          </a:p>
          <a:p>
            <a:pPr marL="0" indent="0">
              <a:buNone/>
            </a:pPr>
            <a:endParaRPr lang="en-SG" dirty="0"/>
          </a:p>
          <a:p>
            <a:pPr marL="0" indent="0">
              <a:buNone/>
            </a:pPr>
            <a:endParaRPr lang="en-SG" dirty="0" smtClean="0"/>
          </a:p>
          <a:p>
            <a:pPr marL="0" indent="0">
              <a:buNone/>
            </a:pPr>
            <a:r>
              <a:rPr lang="en-SG" dirty="0" smtClean="0"/>
              <a:t>Step 2						</a:t>
            </a:r>
          </a:p>
          <a:p>
            <a:pPr marL="0" indent="0">
              <a:buNone/>
            </a:pPr>
            <a:r>
              <a:rPr lang="en-SG" dirty="0" smtClean="0"/>
              <a:t>						</a:t>
            </a:r>
            <a:endParaRPr lang="en-SG" dirty="0"/>
          </a:p>
        </p:txBody>
      </p:sp>
      <p:pic>
        <p:nvPicPr>
          <p:cNvPr id="1030"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70" y="1979211"/>
            <a:ext cx="5443379"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470" y="3492098"/>
            <a:ext cx="544338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79211"/>
            <a:ext cx="5910421" cy="1726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70048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Generate </a:t>
            </a:r>
            <a:r>
              <a:rPr lang="en-SG" dirty="0" smtClean="0"/>
              <a:t>Departure List report </a:t>
            </a:r>
            <a:r>
              <a:rPr lang="en-SG" dirty="0"/>
              <a:t>UI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dirty="0" smtClean="0"/>
              <a:t>Step 4</a:t>
            </a:r>
          </a:p>
          <a:p>
            <a:pPr marL="0" indent="0">
              <a:buNone/>
            </a:pPr>
            <a:endParaRPr lang="en-SG" dirty="0"/>
          </a:p>
          <a:p>
            <a:pPr marL="0" indent="0">
              <a:buNone/>
            </a:pPr>
            <a:endParaRPr lang="en-SG" dirty="0" smtClean="0"/>
          </a:p>
          <a:p>
            <a:pPr marL="0" indent="0">
              <a:buNone/>
            </a:pPr>
            <a:endParaRPr lang="en-SG" dirty="0"/>
          </a:p>
          <a:p>
            <a:pPr marL="0" indent="0">
              <a:buNone/>
            </a:pPr>
            <a:endParaRPr lang="en-SG" dirty="0" smtClean="0"/>
          </a:p>
          <a:p>
            <a:pPr marL="0" indent="0">
              <a:buNone/>
            </a:pPr>
            <a:r>
              <a:rPr lang="en-SG" dirty="0" smtClean="0"/>
              <a:t>Step 5</a:t>
            </a:r>
            <a:endParaRPr lang="en-SG" dirty="0"/>
          </a:p>
        </p:txBody>
      </p:sp>
      <p:pic>
        <p:nvPicPr>
          <p:cNvPr id="8194"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1" y="2284324"/>
            <a:ext cx="5176234" cy="2053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Picture 3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199" y="4796970"/>
            <a:ext cx="7161443" cy="166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854105"/>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Access control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lvl="0"/>
            <a:r>
              <a:rPr lang="en-SG" dirty="0" smtClean="0"/>
              <a:t>Room occupancy </a:t>
            </a:r>
            <a:r>
              <a:rPr lang="en-SG" dirty="0"/>
              <a:t>report and housekeeping report, only manager and admin which is the owner of the hotel can access to it. </a:t>
            </a:r>
            <a:endParaRPr lang="en-SG" dirty="0" smtClean="0"/>
          </a:p>
          <a:p>
            <a:pPr lvl="0"/>
            <a:r>
              <a:rPr lang="en-SG" dirty="0" smtClean="0"/>
              <a:t>Regular </a:t>
            </a:r>
            <a:r>
              <a:rPr lang="en-SG" dirty="0"/>
              <a:t>staff cannot access to the report.</a:t>
            </a:r>
          </a:p>
          <a:p>
            <a:endParaRPr lang="en-SG" dirty="0"/>
          </a:p>
        </p:txBody>
      </p:sp>
    </p:spTree>
    <p:extLst>
      <p:ext uri="{BB962C8B-B14F-4D97-AF65-F5344CB8AC3E}">
        <p14:creationId xmlns:p14="http://schemas.microsoft.com/office/powerpoint/2010/main" val="582608631"/>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room status report</a:t>
            </a:r>
            <a:endParaRPr lang="en-SG" dirty="0"/>
          </a:p>
          <a:p>
            <a:endParaRPr lang="en-SG" dirty="0"/>
          </a:p>
        </p:txBody>
      </p:sp>
      <p:pic>
        <p:nvPicPr>
          <p:cNvPr id="921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5096" y="2590355"/>
            <a:ext cx="8121807" cy="3586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318216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Guest in Room Report</a:t>
            </a:r>
            <a:endParaRPr lang="en-SG" dirty="0"/>
          </a:p>
          <a:p>
            <a:endParaRPr lang="en-SG"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1439" y="2387354"/>
            <a:ext cx="9569622" cy="2944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4555016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All Guest in Hotel Report</a:t>
            </a:r>
            <a:endParaRPr lang="en-SG" dirty="0"/>
          </a:p>
          <a:p>
            <a:pPr marL="0" indent="0">
              <a:buNone/>
            </a:pPr>
            <a:endParaRPr lang="en-SG" dirty="0"/>
          </a:p>
        </p:txBody>
      </p:sp>
      <p:pic>
        <p:nvPicPr>
          <p:cNvPr id="1741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648" y="2543274"/>
            <a:ext cx="7958703" cy="3305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189371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VOPC </a:t>
            </a:r>
            <a:r>
              <a:rPr lang="en-SG" dirty="0"/>
              <a:t>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Room Occupancy Report</a:t>
            </a:r>
            <a:endParaRPr lang="en-SG" dirty="0"/>
          </a:p>
          <a:p>
            <a:pPr marL="0" indent="0">
              <a:buNone/>
            </a:pPr>
            <a:endParaRPr lang="en-SG" dirty="0"/>
          </a:p>
        </p:txBody>
      </p:sp>
      <p:pic>
        <p:nvPicPr>
          <p:cNvPr id="1843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3499" y="2682400"/>
            <a:ext cx="9205001" cy="380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0885155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Housekeeping Report</a:t>
            </a:r>
            <a:endParaRPr lang="en-SG" dirty="0"/>
          </a:p>
          <a:p>
            <a:pPr marL="0" indent="0">
              <a:buNone/>
            </a:pPr>
            <a:endParaRPr lang="en-SG" dirty="0"/>
          </a:p>
        </p:txBody>
      </p:sp>
      <p:pic>
        <p:nvPicPr>
          <p:cNvPr id="1945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877" y="2562593"/>
            <a:ext cx="8092245" cy="326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54075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stretch>
            <a:fillRect/>
          </a:stretch>
        </p:blipFill>
        <p:spPr>
          <a:xfrm>
            <a:off x="1223177" y="2214695"/>
            <a:ext cx="9745646" cy="4643306"/>
          </a:xfrm>
          <a:prstGeom prst="rect">
            <a:avLst/>
          </a:prstGeom>
        </p:spPr>
      </p:pic>
    </p:spTree>
    <p:extLst>
      <p:ext uri="{BB962C8B-B14F-4D97-AF65-F5344CB8AC3E}">
        <p14:creationId xmlns:p14="http://schemas.microsoft.com/office/powerpoint/2010/main" val="943400126"/>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Arrival List Report</a:t>
            </a:r>
            <a:endParaRPr lang="en-SG" dirty="0"/>
          </a:p>
          <a:p>
            <a:pPr marL="0" indent="0">
              <a:buNone/>
            </a:pPr>
            <a:endParaRPr lang="en-SG" dirty="0"/>
          </a:p>
        </p:txBody>
      </p:sp>
      <p:pic>
        <p:nvPicPr>
          <p:cNvPr id="2048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4358" y="2626987"/>
            <a:ext cx="7903283" cy="3549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98487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VOPC Diagram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u="sng" dirty="0"/>
              <a:t>VOPC Diagram for Use Case: Generate Departure List Report</a:t>
            </a:r>
            <a:endParaRPr lang="en-SG" dirty="0"/>
          </a:p>
          <a:p>
            <a:pPr marL="0" indent="0">
              <a:buNone/>
            </a:pPr>
            <a:endParaRPr lang="en-SG" dirty="0"/>
          </a:p>
        </p:txBody>
      </p:sp>
      <p:pic>
        <p:nvPicPr>
          <p:cNvPr id="2150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2787" y="2684942"/>
            <a:ext cx="8306426" cy="3492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35357130"/>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Database Schema – AARON</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55000" lnSpcReduction="20000"/>
          </a:bodyPr>
          <a:lstStyle/>
          <a:p>
            <a:pPr marL="0" indent="0">
              <a:buNone/>
            </a:pPr>
            <a:r>
              <a:rPr lang="en-US" dirty="0"/>
              <a:t>ROOMSTATUS( </a:t>
            </a:r>
            <a:r>
              <a:rPr lang="en-US" u="sng" dirty="0" err="1"/>
              <a:t>RoomID</a:t>
            </a:r>
            <a:r>
              <a:rPr lang="en-US" u="sng" dirty="0"/>
              <a:t>, </a:t>
            </a:r>
            <a:r>
              <a:rPr lang="en-US" u="sng" dirty="0" err="1"/>
              <a:t>RoomStatus</a:t>
            </a:r>
            <a:r>
              <a:rPr lang="en-US" u="sng" dirty="0"/>
              <a:t>, </a:t>
            </a:r>
            <a:r>
              <a:rPr lang="en-US" u="sng" dirty="0" err="1"/>
              <a:t>CheckInDate</a:t>
            </a:r>
            <a:r>
              <a:rPr lang="en-US" dirty="0"/>
              <a:t>, </a:t>
            </a:r>
            <a:r>
              <a:rPr lang="en-US" dirty="0" err="1"/>
              <a:t>CheckOutDate</a:t>
            </a:r>
            <a:r>
              <a:rPr lang="en-US" dirty="0"/>
              <a:t>, </a:t>
            </a:r>
            <a:r>
              <a:rPr lang="en-US" dirty="0" err="1"/>
              <a:t>RoomType</a:t>
            </a:r>
            <a:r>
              <a:rPr lang="en-US" dirty="0"/>
              <a:t>,)</a:t>
            </a:r>
            <a:endParaRPr lang="en-SG" b="1" dirty="0"/>
          </a:p>
          <a:p>
            <a:pPr marL="0" indent="0">
              <a:buNone/>
            </a:pPr>
            <a:r>
              <a:rPr lang="en-US" dirty="0"/>
              <a:t> </a:t>
            </a:r>
            <a:endParaRPr lang="en-SG" b="1" dirty="0"/>
          </a:p>
          <a:p>
            <a:pPr marL="0" indent="0">
              <a:buNone/>
            </a:pPr>
            <a:r>
              <a:rPr lang="en-US" dirty="0"/>
              <a:t>GUESTINROOM( </a:t>
            </a:r>
            <a:r>
              <a:rPr lang="en-US" u="sng" dirty="0" err="1"/>
              <a:t>RoomID</a:t>
            </a:r>
            <a:r>
              <a:rPr lang="en-US" u="sng" dirty="0"/>
              <a:t>, </a:t>
            </a:r>
            <a:r>
              <a:rPr lang="en-US" u="sng" dirty="0" err="1"/>
              <a:t>CheckInDate</a:t>
            </a:r>
            <a:r>
              <a:rPr lang="en-US" u="sng" dirty="0"/>
              <a:t>, Description</a:t>
            </a:r>
            <a:r>
              <a:rPr lang="en-US" dirty="0"/>
              <a:t>, </a:t>
            </a:r>
            <a:r>
              <a:rPr lang="en-US" dirty="0" err="1"/>
              <a:t>RoomType</a:t>
            </a:r>
            <a:r>
              <a:rPr lang="en-US" dirty="0"/>
              <a:t>, </a:t>
            </a:r>
            <a:r>
              <a:rPr lang="en-US" dirty="0" err="1"/>
              <a:t>CheckOutDate</a:t>
            </a:r>
            <a:r>
              <a:rPr lang="en-US" dirty="0"/>
              <a:t>,)</a:t>
            </a:r>
            <a:endParaRPr lang="en-SG" b="1" dirty="0"/>
          </a:p>
          <a:p>
            <a:pPr marL="0" indent="0">
              <a:buNone/>
            </a:pPr>
            <a:r>
              <a:rPr lang="en-US" dirty="0"/>
              <a:t> </a:t>
            </a:r>
            <a:endParaRPr lang="en-SG" b="1" dirty="0"/>
          </a:p>
          <a:p>
            <a:pPr marL="0" indent="0">
              <a:buNone/>
            </a:pPr>
            <a:r>
              <a:rPr lang="en-US" dirty="0"/>
              <a:t>ALLGUESTINHOTEL( </a:t>
            </a:r>
            <a:r>
              <a:rPr lang="en-US" u="sng" dirty="0"/>
              <a:t>Date, </a:t>
            </a:r>
            <a:r>
              <a:rPr lang="en-US" u="sng" dirty="0" err="1"/>
              <a:t>RoomID</a:t>
            </a:r>
            <a:r>
              <a:rPr lang="en-US" dirty="0"/>
              <a:t>, </a:t>
            </a:r>
            <a:r>
              <a:rPr lang="en-US" dirty="0" err="1"/>
              <a:t>RoomType</a:t>
            </a:r>
            <a:r>
              <a:rPr lang="en-US" dirty="0"/>
              <a:t>, </a:t>
            </a:r>
            <a:r>
              <a:rPr lang="en-US" dirty="0" err="1"/>
              <a:t>MGFirstName</a:t>
            </a:r>
            <a:r>
              <a:rPr lang="en-US" dirty="0"/>
              <a:t>, </a:t>
            </a:r>
            <a:r>
              <a:rPr lang="en-US" dirty="0" err="1"/>
              <a:t>MGLastName</a:t>
            </a:r>
            <a:r>
              <a:rPr lang="en-US" dirty="0"/>
              <a:t>, 2GFirstName, 2GLastName, 3GFirstName, 3GLastName, 4GFirstName, 4GLastName, 5GFirstName, 5GLastName)</a:t>
            </a:r>
            <a:endParaRPr lang="en-SG" b="1" dirty="0"/>
          </a:p>
          <a:p>
            <a:pPr marL="0" indent="0">
              <a:buNone/>
            </a:pPr>
            <a:r>
              <a:rPr lang="en-US" dirty="0"/>
              <a:t> </a:t>
            </a:r>
            <a:endParaRPr lang="en-SG" b="1" dirty="0"/>
          </a:p>
          <a:p>
            <a:pPr marL="0" indent="0">
              <a:buNone/>
            </a:pPr>
            <a:r>
              <a:rPr lang="en-US" dirty="0"/>
              <a:t>ROOMOCCUPANCY ( </a:t>
            </a:r>
            <a:r>
              <a:rPr lang="en-US" u="sng" dirty="0" err="1"/>
              <a:t>OccupancyReportType</a:t>
            </a:r>
            <a:r>
              <a:rPr lang="en-US" dirty="0"/>
              <a:t>, </a:t>
            </a:r>
            <a:r>
              <a:rPr lang="en-US" dirty="0" err="1"/>
              <a:t>RoomType</a:t>
            </a:r>
            <a:r>
              <a:rPr lang="en-US" dirty="0"/>
              <a:t>, </a:t>
            </a:r>
            <a:r>
              <a:rPr lang="en-US" dirty="0" err="1"/>
              <a:t>NumOfRoomOccupied</a:t>
            </a:r>
            <a:r>
              <a:rPr lang="en-US" dirty="0"/>
              <a:t>)</a:t>
            </a:r>
            <a:endParaRPr lang="en-SG" b="1" dirty="0"/>
          </a:p>
          <a:p>
            <a:pPr marL="0" indent="0">
              <a:buNone/>
            </a:pPr>
            <a:r>
              <a:rPr lang="en-US" dirty="0"/>
              <a:t> </a:t>
            </a:r>
            <a:endParaRPr lang="en-SG" b="1" dirty="0"/>
          </a:p>
          <a:p>
            <a:pPr marL="0" indent="0">
              <a:buNone/>
            </a:pPr>
            <a:r>
              <a:rPr lang="en-US" dirty="0"/>
              <a:t>HOUSEKEEPINGREPORT( </a:t>
            </a:r>
            <a:r>
              <a:rPr lang="en-US" u="sng" dirty="0" err="1"/>
              <a:t>HousekeepingReportType</a:t>
            </a:r>
            <a:r>
              <a:rPr lang="en-US" dirty="0"/>
              <a:t>, </a:t>
            </a:r>
            <a:r>
              <a:rPr lang="en-US" dirty="0" err="1"/>
              <a:t>DutyName</a:t>
            </a:r>
            <a:r>
              <a:rPr lang="en-US" dirty="0"/>
              <a:t>, </a:t>
            </a:r>
            <a:r>
              <a:rPr lang="en-US" dirty="0" err="1"/>
              <a:t>StaffFirstName</a:t>
            </a:r>
            <a:r>
              <a:rPr lang="en-US" dirty="0"/>
              <a:t>, </a:t>
            </a:r>
            <a:r>
              <a:rPr lang="en-US" dirty="0" err="1"/>
              <a:t>StaffLastName</a:t>
            </a:r>
            <a:r>
              <a:rPr lang="en-US" dirty="0"/>
              <a:t>)</a:t>
            </a:r>
            <a:endParaRPr lang="en-SG" b="1" dirty="0"/>
          </a:p>
          <a:p>
            <a:pPr marL="0" indent="0">
              <a:buNone/>
            </a:pPr>
            <a:r>
              <a:rPr lang="en-US" dirty="0"/>
              <a:t> </a:t>
            </a:r>
            <a:endParaRPr lang="en-SG" b="1" dirty="0"/>
          </a:p>
          <a:p>
            <a:pPr marL="0" indent="0">
              <a:buNone/>
            </a:pPr>
            <a:r>
              <a:rPr lang="en-US" dirty="0"/>
              <a:t>ARRIVALLIST( </a:t>
            </a:r>
            <a:r>
              <a:rPr lang="en-US" u="sng" dirty="0" err="1"/>
              <a:t>CheckInDate</a:t>
            </a:r>
            <a:r>
              <a:rPr lang="en-US" u="sng" dirty="0"/>
              <a:t>, </a:t>
            </a:r>
            <a:r>
              <a:rPr lang="en-US" u="sng" dirty="0" err="1"/>
              <a:t>MGFirstName</a:t>
            </a:r>
            <a:r>
              <a:rPr lang="en-US" u="sng" dirty="0"/>
              <a:t>, </a:t>
            </a:r>
            <a:r>
              <a:rPr lang="en-US" u="sng" dirty="0" err="1"/>
              <a:t>MGLastName</a:t>
            </a:r>
            <a:r>
              <a:rPr lang="en-US" dirty="0"/>
              <a:t>, </a:t>
            </a:r>
            <a:r>
              <a:rPr lang="en-US" dirty="0" err="1"/>
              <a:t>RoomID</a:t>
            </a:r>
            <a:r>
              <a:rPr lang="en-US" dirty="0"/>
              <a:t>)</a:t>
            </a:r>
            <a:endParaRPr lang="en-SG" b="1" dirty="0"/>
          </a:p>
          <a:p>
            <a:pPr marL="0" indent="0">
              <a:buNone/>
            </a:pPr>
            <a:r>
              <a:rPr lang="en-US" dirty="0"/>
              <a:t> </a:t>
            </a:r>
            <a:endParaRPr lang="en-SG" b="1" dirty="0"/>
          </a:p>
          <a:p>
            <a:pPr marL="0" indent="0">
              <a:buNone/>
            </a:pPr>
            <a:r>
              <a:rPr lang="en-US" dirty="0"/>
              <a:t>DEPARTURELIST(</a:t>
            </a:r>
            <a:r>
              <a:rPr lang="en-US" u="sng" dirty="0" err="1"/>
              <a:t>CheckOutDate</a:t>
            </a:r>
            <a:r>
              <a:rPr lang="en-US" u="sng" dirty="0"/>
              <a:t>, </a:t>
            </a:r>
            <a:r>
              <a:rPr lang="en-US" u="sng" dirty="0" err="1"/>
              <a:t>MGFirstName</a:t>
            </a:r>
            <a:r>
              <a:rPr lang="en-US" u="sng" dirty="0"/>
              <a:t>, </a:t>
            </a:r>
            <a:r>
              <a:rPr lang="en-US" u="sng" dirty="0" err="1"/>
              <a:t>MGLastName</a:t>
            </a:r>
            <a:r>
              <a:rPr lang="en-US" dirty="0"/>
              <a:t>, </a:t>
            </a:r>
            <a:r>
              <a:rPr lang="en-US" dirty="0" err="1"/>
              <a:t>RoomID</a:t>
            </a:r>
            <a:r>
              <a:rPr lang="en-US" dirty="0"/>
              <a:t>)</a:t>
            </a:r>
            <a:endParaRPr lang="en-SG" b="1" dirty="0"/>
          </a:p>
          <a:p>
            <a:pPr marL="0" indent="0">
              <a:buNone/>
            </a:pPr>
            <a:endParaRPr lang="en-SG" dirty="0"/>
          </a:p>
        </p:txBody>
      </p:sp>
    </p:spTree>
    <p:extLst>
      <p:ext uri="{BB962C8B-B14F-4D97-AF65-F5344CB8AC3E}">
        <p14:creationId xmlns:p14="http://schemas.microsoft.com/office/powerpoint/2010/main" val="7097394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Report </a:t>
            </a:r>
            <a:r>
              <a:rPr lang="en-SG" dirty="0"/>
              <a:t>ERD – AARON</a:t>
            </a:r>
            <a:endParaRPr lang="en-SG" dirty="0"/>
          </a:p>
        </p:txBody>
      </p:sp>
      <p:pic>
        <p:nvPicPr>
          <p:cNvPr id="22530" name="Picture 2" descr="ERDRepo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6733" y="1732548"/>
            <a:ext cx="4278534"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919737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020670" y="2514600"/>
            <a:ext cx="5553635" cy="1200329"/>
          </a:xfrm>
          <a:prstGeom prst="rect">
            <a:avLst/>
          </a:prstGeom>
          <a:noFill/>
        </p:spPr>
        <p:txBody>
          <a:bodyPr wrap="square" rtlCol="0">
            <a:spAutoFit/>
          </a:bodyPr>
          <a:lstStyle/>
          <a:p>
            <a:r>
              <a:rPr lang="en-SG" sz="7200" dirty="0" smtClean="0"/>
              <a:t>THANK YOU</a:t>
            </a:r>
            <a:endParaRPr lang="en-SG" sz="7200" dirty="0"/>
          </a:p>
        </p:txBody>
      </p:sp>
    </p:spTree>
    <p:extLst>
      <p:ext uri="{BB962C8B-B14F-4D97-AF65-F5344CB8AC3E}">
        <p14:creationId xmlns:p14="http://schemas.microsoft.com/office/powerpoint/2010/main" val="27256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Functions – Chan Zhi Mai</a:t>
            </a:r>
            <a:endParaRPr lang="en-US" dirty="0"/>
          </a:p>
        </p:txBody>
      </p:sp>
      <p:sp>
        <p:nvSpPr>
          <p:cNvPr id="3" name="Content Placeholder 2"/>
          <p:cNvSpPr>
            <a:spLocks noGrp="1"/>
          </p:cNvSpPr>
          <p:nvPr>
            <p:ph sz="quarter" idx="13"/>
          </p:nvPr>
        </p:nvSpPr>
        <p:spPr/>
        <p:txBody>
          <a:bodyPr/>
          <a:lstStyle/>
          <a:p>
            <a:pPr marL="457200" indent="-457200">
              <a:buAutoNum type="arabicPeriod"/>
            </a:pPr>
            <a:r>
              <a:rPr lang="en-US" dirty="0" smtClean="0"/>
              <a:t>Room Reservation – Guest makes hotel room reservation</a:t>
            </a:r>
          </a:p>
          <a:p>
            <a:pPr marL="457200" indent="-457200">
              <a:buAutoNum type="arabicPeriod"/>
            </a:pPr>
            <a:r>
              <a:rPr lang="en-US" dirty="0" smtClean="0"/>
              <a:t>Reservation List – Receptionist view reservation list of the day</a:t>
            </a:r>
          </a:p>
          <a:p>
            <a:pPr marL="457200" indent="-457200">
              <a:buAutoNum type="arabicPeriod"/>
            </a:pPr>
            <a:r>
              <a:rPr lang="en-US" dirty="0" smtClean="0"/>
              <a:t>Check-In – Receptionist help guests check-in to hotel room</a:t>
            </a:r>
          </a:p>
          <a:p>
            <a:pPr marL="457200" indent="-457200">
              <a:buAutoNum type="arabicPeriod"/>
            </a:pPr>
            <a:r>
              <a:rPr lang="en-US" dirty="0" smtClean="0"/>
              <a:t>Check-Out – Receptionist help guests check-Out of hotel room</a:t>
            </a:r>
          </a:p>
          <a:p>
            <a:pPr marL="457200" indent="-457200">
              <a:buAutoNum type="arabicPeriod"/>
            </a:pPr>
            <a:r>
              <a:rPr lang="en-US" dirty="0" smtClean="0"/>
              <a:t>Billing – Guests pay for Their hotel room</a:t>
            </a:r>
            <a:endParaRPr lang="en-US" dirty="0"/>
          </a:p>
        </p:txBody>
      </p:sp>
    </p:spTree>
    <p:extLst>
      <p:ext uri="{BB962C8B-B14F-4D97-AF65-F5344CB8AC3E}">
        <p14:creationId xmlns:p14="http://schemas.microsoft.com/office/powerpoint/2010/main" val="295628702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requirements – </a:t>
            </a:r>
            <a:r>
              <a:rPr lang="en-US" dirty="0" err="1" smtClean="0"/>
              <a:t>chan</a:t>
            </a:r>
            <a:r>
              <a:rPr lang="en-US" dirty="0" smtClean="0"/>
              <a:t> zhi mai</a:t>
            </a:r>
            <a:r>
              <a:rPr lang="en-US" dirty="0"/>
              <a:t/>
            </a:r>
            <a:br>
              <a:rPr lang="en-US" dirty="0"/>
            </a:br>
            <a:r>
              <a:rPr lang="en-US" dirty="0" smtClean="0"/>
              <a:t>Staff table continued</a:t>
            </a:r>
            <a:endParaRPr lang="en-US" dirty="0"/>
          </a:p>
        </p:txBody>
      </p:sp>
      <p:pic>
        <p:nvPicPr>
          <p:cNvPr id="4" name="Picture 3"/>
          <p:cNvPicPr>
            <a:picLocks noChangeAspect="1"/>
          </p:cNvPicPr>
          <p:nvPr/>
        </p:nvPicPr>
        <p:blipFill>
          <a:blip r:embed="rId2"/>
          <a:stretch>
            <a:fillRect/>
          </a:stretch>
        </p:blipFill>
        <p:spPr>
          <a:xfrm>
            <a:off x="1143758" y="1963005"/>
            <a:ext cx="9904483" cy="4509984"/>
          </a:xfrm>
          <a:prstGeom prst="rect">
            <a:avLst/>
          </a:prstGeom>
        </p:spPr>
      </p:pic>
    </p:spTree>
    <p:extLst>
      <p:ext uri="{BB962C8B-B14F-4D97-AF65-F5344CB8AC3E}">
        <p14:creationId xmlns:p14="http://schemas.microsoft.com/office/powerpoint/2010/main" val="32471098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Home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2176462"/>
            <a:ext cx="12182475" cy="2505075"/>
          </a:xfrm>
          <a:prstGeom prst="rect">
            <a:avLst/>
          </a:prstGeom>
        </p:spPr>
      </p:pic>
    </p:spTree>
    <p:extLst>
      <p:ext uri="{BB962C8B-B14F-4D97-AF65-F5344CB8AC3E}">
        <p14:creationId xmlns:p14="http://schemas.microsoft.com/office/powerpoint/2010/main" val="163902200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Staff Login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2214694"/>
            <a:ext cx="12182475" cy="3962400"/>
          </a:xfrm>
          <a:prstGeom prst="rect">
            <a:avLst/>
          </a:prstGeom>
        </p:spPr>
      </p:pic>
    </p:spTree>
    <p:extLst>
      <p:ext uri="{BB962C8B-B14F-4D97-AF65-F5344CB8AC3E}">
        <p14:creationId xmlns:p14="http://schemas.microsoft.com/office/powerpoint/2010/main" val="20307901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Room BOOKING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476500"/>
            <a:ext cx="12182475" cy="4381500"/>
          </a:xfrm>
          <a:prstGeom prst="rect">
            <a:avLst/>
          </a:prstGeom>
        </p:spPr>
      </p:pic>
    </p:spTree>
    <p:extLst>
      <p:ext uri="{BB962C8B-B14F-4D97-AF65-F5344CB8AC3E}">
        <p14:creationId xmlns:p14="http://schemas.microsoft.com/office/powerpoint/2010/main" val="23576805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Room reservation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2842" y="2214695"/>
            <a:ext cx="10026316" cy="4643306"/>
          </a:xfrm>
          <a:prstGeom prst="rect">
            <a:avLst/>
          </a:prstGeom>
        </p:spPr>
      </p:pic>
    </p:spTree>
    <p:extLst>
      <p:ext uri="{BB962C8B-B14F-4D97-AF65-F5344CB8AC3E}">
        <p14:creationId xmlns:p14="http://schemas.microsoft.com/office/powerpoint/2010/main" val="279503769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Guest Information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21" y="2214695"/>
            <a:ext cx="11109158" cy="4643306"/>
          </a:xfrm>
          <a:prstGeom prst="rect">
            <a:avLst/>
          </a:prstGeom>
        </p:spPr>
      </p:pic>
    </p:spTree>
    <p:extLst>
      <p:ext uri="{BB962C8B-B14F-4D97-AF65-F5344CB8AC3E}">
        <p14:creationId xmlns:p14="http://schemas.microsoft.com/office/powerpoint/2010/main" val="3823007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Reservation list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2214694"/>
            <a:ext cx="12182475" cy="3238500"/>
          </a:xfrm>
          <a:prstGeom prst="rect">
            <a:avLst/>
          </a:prstGeom>
        </p:spPr>
      </p:pic>
    </p:spTree>
    <p:extLst>
      <p:ext uri="{BB962C8B-B14F-4D97-AF65-F5344CB8AC3E}">
        <p14:creationId xmlns:p14="http://schemas.microsoft.com/office/powerpoint/2010/main" val="232147301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CHECK-IN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62" y="2324100"/>
            <a:ext cx="12182475" cy="2209800"/>
          </a:xfrm>
          <a:prstGeom prst="rect">
            <a:avLst/>
          </a:prstGeom>
        </p:spPr>
      </p:pic>
    </p:spTree>
    <p:extLst>
      <p:ext uri="{BB962C8B-B14F-4D97-AF65-F5344CB8AC3E}">
        <p14:creationId xmlns:p14="http://schemas.microsoft.com/office/powerpoint/2010/main" val="5896762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err="1" smtClean="0"/>
              <a:t>Walk-IN</a:t>
            </a:r>
            <a:r>
              <a:rPr lang="en-US" dirty="0" smtClean="0"/>
              <a:t>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439" y="2214694"/>
            <a:ext cx="8333121" cy="4354600"/>
          </a:xfrm>
          <a:prstGeom prst="rect">
            <a:avLst/>
          </a:prstGeom>
        </p:spPr>
      </p:pic>
    </p:spTree>
    <p:extLst>
      <p:ext uri="{BB962C8B-B14F-4D97-AF65-F5344CB8AC3E}">
        <p14:creationId xmlns:p14="http://schemas.microsoft.com/office/powerpoint/2010/main" val="69264338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err="1" smtClean="0"/>
              <a:t>Walk-IN</a:t>
            </a:r>
            <a:r>
              <a:rPr lang="en-US" dirty="0" smtClean="0"/>
              <a:t> Guest Information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7110" y="2214694"/>
            <a:ext cx="9817780" cy="4264525"/>
          </a:xfrm>
          <a:prstGeom prst="rect">
            <a:avLst/>
          </a:prstGeom>
        </p:spPr>
      </p:pic>
    </p:spTree>
    <p:extLst>
      <p:ext uri="{BB962C8B-B14F-4D97-AF65-F5344CB8AC3E}">
        <p14:creationId xmlns:p14="http://schemas.microsoft.com/office/powerpoint/2010/main" val="38268050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Characteristics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457200" indent="-457200">
              <a:buFont typeface="+mj-lt"/>
              <a:buAutoNum type="arabicPeriod"/>
            </a:pPr>
            <a:r>
              <a:rPr lang="en-US" dirty="0" smtClean="0"/>
              <a:t>Mr Wang – The owner of the hotel. He is responsible for the day-to-Day management of the hotel and his staff.</a:t>
            </a:r>
          </a:p>
          <a:p>
            <a:pPr marL="457200" indent="-457200">
              <a:buFont typeface="+mj-lt"/>
              <a:buAutoNum type="arabicPeriod"/>
            </a:pPr>
            <a:r>
              <a:rPr lang="en-US" dirty="0" smtClean="0"/>
              <a:t>Reception Manager – the manager who controls the availability of rooms and the day-to-day functions of the front Office, such as handling guest arrivals or departure. Overall in charge of check-In and check out.</a:t>
            </a:r>
          </a:p>
          <a:p>
            <a:pPr marL="457200" indent="-457200">
              <a:buFont typeface="+mj-lt"/>
              <a:buAutoNum type="arabicPeriod"/>
            </a:pPr>
            <a:endParaRPr lang="en-US" dirty="0"/>
          </a:p>
        </p:txBody>
      </p:sp>
    </p:spTree>
    <p:extLst>
      <p:ext uri="{BB962C8B-B14F-4D97-AF65-F5344CB8AC3E}">
        <p14:creationId xmlns:p14="http://schemas.microsoft.com/office/powerpoint/2010/main" val="250487630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Reservation Guest Information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2404812"/>
            <a:ext cx="12182475" cy="3971925"/>
          </a:xfrm>
          <a:prstGeom prst="rect">
            <a:avLst/>
          </a:prstGeom>
        </p:spPr>
      </p:pic>
    </p:spTree>
    <p:extLst>
      <p:ext uri="{BB962C8B-B14F-4D97-AF65-F5344CB8AC3E}">
        <p14:creationId xmlns:p14="http://schemas.microsoft.com/office/powerpoint/2010/main" val="279142755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Check-Out Page</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 y="2214694"/>
            <a:ext cx="12182475" cy="4029075"/>
          </a:xfrm>
          <a:prstGeom prst="rect">
            <a:avLst/>
          </a:prstGeom>
        </p:spPr>
      </p:pic>
    </p:spTree>
    <p:extLst>
      <p:ext uri="{BB962C8B-B14F-4D97-AF65-F5344CB8AC3E}">
        <p14:creationId xmlns:p14="http://schemas.microsoft.com/office/powerpoint/2010/main" val="6693954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 Requirement – </a:t>
            </a:r>
            <a:r>
              <a:rPr lang="en-US" dirty="0" err="1" smtClean="0"/>
              <a:t>chan</a:t>
            </a:r>
            <a:r>
              <a:rPr lang="en-US" dirty="0" smtClean="0"/>
              <a:t> zhi mai</a:t>
            </a:r>
            <a:br>
              <a:rPr lang="en-US" dirty="0" smtClean="0"/>
            </a:br>
            <a:r>
              <a:rPr lang="en-US" dirty="0" smtClean="0"/>
              <a:t/>
            </a:r>
            <a:br>
              <a:rPr lang="en-US" dirty="0" smtClean="0"/>
            </a:br>
            <a:r>
              <a:rPr lang="en-US" dirty="0" smtClean="0"/>
              <a:t>Invoice Page</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14694"/>
            <a:ext cx="12182475" cy="4295775"/>
          </a:xfrm>
          <a:prstGeom prst="rect">
            <a:avLst/>
          </a:prstGeom>
        </p:spPr>
      </p:pic>
    </p:spTree>
    <p:extLst>
      <p:ext uri="{BB962C8B-B14F-4D97-AF65-F5344CB8AC3E}">
        <p14:creationId xmlns:p14="http://schemas.microsoft.com/office/powerpoint/2010/main" val="36327460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Assumptions – Chan Zhi Mai</a:t>
            </a:r>
            <a:endParaRPr lang="en-US" dirty="0"/>
          </a:p>
        </p:txBody>
      </p:sp>
      <p:sp>
        <p:nvSpPr>
          <p:cNvPr id="3" name="Content Placeholder 2"/>
          <p:cNvSpPr>
            <a:spLocks noGrp="1"/>
          </p:cNvSpPr>
          <p:nvPr>
            <p:ph sz="quarter" idx="13"/>
          </p:nvPr>
        </p:nvSpPr>
        <p:spPr/>
        <p:txBody>
          <a:bodyPr/>
          <a:lstStyle/>
          <a:p>
            <a:pPr marL="0" indent="0">
              <a:buNone/>
            </a:pPr>
            <a:r>
              <a:rPr lang="en-US" dirty="0" smtClean="0"/>
              <a:t>1. Room </a:t>
            </a:r>
            <a:r>
              <a:rPr lang="en-US" dirty="0"/>
              <a:t>only can book/check in to one room at a time.</a:t>
            </a:r>
          </a:p>
          <a:p>
            <a:pPr marL="0" indent="0">
              <a:buNone/>
            </a:pPr>
            <a:endParaRPr lang="en-US" dirty="0"/>
          </a:p>
          <a:p>
            <a:pPr marL="0" indent="0">
              <a:buNone/>
            </a:pPr>
            <a:r>
              <a:rPr lang="en-US" dirty="0" smtClean="0"/>
              <a:t>2. Only </a:t>
            </a:r>
            <a:r>
              <a:rPr lang="en-US" dirty="0"/>
              <a:t>5 guest can live in one room as system can insert five customer per  </a:t>
            </a:r>
            <a:r>
              <a:rPr lang="en-US" dirty="0" smtClean="0"/>
              <a:t>booking</a:t>
            </a:r>
            <a:r>
              <a:rPr lang="en-US" dirty="0"/>
              <a:t>.</a:t>
            </a:r>
          </a:p>
          <a:p>
            <a:pPr marL="0" indent="0">
              <a:buNone/>
            </a:pPr>
            <a:endParaRPr lang="en-US" dirty="0"/>
          </a:p>
          <a:p>
            <a:pPr marL="0" indent="0">
              <a:buNone/>
            </a:pPr>
            <a:r>
              <a:rPr lang="en-US" dirty="0" smtClean="0"/>
              <a:t>3. All </a:t>
            </a:r>
            <a:r>
              <a:rPr lang="en-US" dirty="0"/>
              <a:t>data shown in the User Interface are sample. It is not the actual data </a:t>
            </a:r>
            <a:r>
              <a:rPr lang="en-US" dirty="0" smtClean="0"/>
              <a:t>	for </a:t>
            </a:r>
            <a:r>
              <a:rPr lang="en-US" dirty="0" err="1"/>
              <a:t>Delonix</a:t>
            </a:r>
            <a:r>
              <a:rPr lang="en-US" dirty="0"/>
              <a:t> </a:t>
            </a:r>
            <a:r>
              <a:rPr lang="en-US" dirty="0" err="1"/>
              <a:t>Regia</a:t>
            </a:r>
            <a:r>
              <a:rPr lang="en-US" dirty="0"/>
              <a:t> Hotel Management System.</a:t>
            </a:r>
          </a:p>
        </p:txBody>
      </p:sp>
    </p:spTree>
    <p:extLst>
      <p:ext uri="{BB962C8B-B14F-4D97-AF65-F5344CB8AC3E}">
        <p14:creationId xmlns:p14="http://schemas.microsoft.com/office/powerpoint/2010/main" val="776887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Performance – Chan zhi mai</a:t>
            </a:r>
            <a:endParaRPr lang="en-US" dirty="0"/>
          </a:p>
        </p:txBody>
      </p:sp>
      <p:sp>
        <p:nvSpPr>
          <p:cNvPr id="3" name="Content Placeholder 2"/>
          <p:cNvSpPr>
            <a:spLocks noGrp="1"/>
          </p:cNvSpPr>
          <p:nvPr>
            <p:ph sz="quarter" idx="13"/>
          </p:nvPr>
        </p:nvSpPr>
        <p:spPr/>
        <p:txBody>
          <a:bodyPr>
            <a:normAutofit fontScale="92500" lnSpcReduction="20000"/>
          </a:bodyPr>
          <a:lstStyle/>
          <a:p>
            <a:pPr marL="0" indent="0">
              <a:buNone/>
            </a:pPr>
            <a:r>
              <a:rPr lang="en-US" dirty="0"/>
              <a:t>Performance is determine by the acceptable system response time for each function during operation. The performance of the system depends of the hardware and software components of the installing computer. On average, the load time for user interface screens shall not take longer than three seconds due to that there is only 1GB RAM. This makes staff to have fast access to system function. During peak hours, where the computer is constantly being used, the load time of the user interface screens will take longer than average. Four seconds is the acceptable load time of the user interface screen during peak hours. For staff login, the load time of the user interface screen may take up to five to six seconds due to the login information need to be verified with the system database. The above response time are the acceptable on average and during peak hours. </a:t>
            </a:r>
          </a:p>
        </p:txBody>
      </p:sp>
    </p:spTree>
    <p:extLst>
      <p:ext uri="{BB962C8B-B14F-4D97-AF65-F5344CB8AC3E}">
        <p14:creationId xmlns:p14="http://schemas.microsoft.com/office/powerpoint/2010/main" val="4260955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 – Chan Zhi Mai</a:t>
            </a:r>
            <a:endParaRPr lang="en-US" dirty="0"/>
          </a:p>
        </p:txBody>
      </p:sp>
      <p:sp>
        <p:nvSpPr>
          <p:cNvPr id="3" name="Content Placeholder 2"/>
          <p:cNvSpPr>
            <a:spLocks noGrp="1"/>
          </p:cNvSpPr>
          <p:nvPr>
            <p:ph sz="quarter" idx="13"/>
          </p:nvPr>
        </p:nvSpPr>
        <p:spPr/>
        <p:txBody>
          <a:bodyPr>
            <a:normAutofit/>
          </a:bodyPr>
          <a:lstStyle/>
          <a:p>
            <a:pPr marL="0" indent="0">
              <a:buNone/>
            </a:pPr>
            <a:r>
              <a:rPr lang="en-US" dirty="0" smtClean="0"/>
              <a:t>1</a:t>
            </a:r>
            <a:r>
              <a:rPr lang="en-US" dirty="0"/>
              <a:t>.	</a:t>
            </a:r>
            <a:r>
              <a:rPr lang="en-US" dirty="0" err="1"/>
              <a:t>Delonix</a:t>
            </a:r>
            <a:r>
              <a:rPr lang="en-US" dirty="0"/>
              <a:t> </a:t>
            </a:r>
            <a:r>
              <a:rPr lang="en-US" dirty="0" err="1"/>
              <a:t>Regia</a:t>
            </a:r>
            <a:r>
              <a:rPr lang="en-US" dirty="0"/>
              <a:t> Hotel Management System is required to be available to run </a:t>
            </a:r>
            <a:r>
              <a:rPr lang="en-US" dirty="0" smtClean="0"/>
              <a:t>	24 </a:t>
            </a:r>
            <a:r>
              <a:rPr lang="en-US" dirty="0"/>
              <a:t>by 7 all the time. This is due to guest may come at any timing to book </a:t>
            </a:r>
            <a:r>
              <a:rPr lang="en-US" dirty="0" smtClean="0"/>
              <a:t>	hotel </a:t>
            </a:r>
            <a:r>
              <a:rPr lang="en-US" dirty="0"/>
              <a:t>room to stay. Therefore, it is a must to have the system available so </a:t>
            </a:r>
            <a:r>
              <a:rPr lang="en-US" dirty="0" smtClean="0"/>
              <a:t>	that </a:t>
            </a:r>
            <a:r>
              <a:rPr lang="en-US" dirty="0"/>
              <a:t>front desk staff can arrange hotel room for the guest</a:t>
            </a:r>
            <a:r>
              <a:rPr lang="en-US" dirty="0" smtClean="0"/>
              <a:t>.</a:t>
            </a:r>
            <a:endParaRPr lang="en-US" dirty="0"/>
          </a:p>
          <a:p>
            <a:pPr marL="0" indent="0">
              <a:buNone/>
            </a:pPr>
            <a:r>
              <a:rPr lang="en-US" dirty="0"/>
              <a:t>2.	For maintenance and system backup, the only acceptable down time of the </a:t>
            </a:r>
            <a:r>
              <a:rPr lang="en-US" dirty="0" smtClean="0"/>
              <a:t>	system </a:t>
            </a:r>
            <a:r>
              <a:rPr lang="en-US" dirty="0"/>
              <a:t>is on the first Sunday of every month from 0200 to 0400 (24-hour </a:t>
            </a:r>
            <a:r>
              <a:rPr lang="en-US" dirty="0" smtClean="0"/>
              <a:t>	clock </a:t>
            </a:r>
            <a:r>
              <a:rPr lang="en-US" dirty="0"/>
              <a:t>time) as this timing is likely to have no guest who wants to book </a:t>
            </a:r>
            <a:r>
              <a:rPr lang="en-US" dirty="0" smtClean="0"/>
              <a:t>h	</a:t>
            </a:r>
            <a:r>
              <a:rPr lang="en-US" dirty="0" err="1" smtClean="0"/>
              <a:t>otel</a:t>
            </a:r>
            <a:r>
              <a:rPr lang="en-US" dirty="0" smtClean="0"/>
              <a:t> </a:t>
            </a:r>
            <a:r>
              <a:rPr lang="en-US" dirty="0"/>
              <a:t>room.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9680169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and access control requirements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1.	Only Mr Wang and all staff, e.g. receptionist, can access to room booking </a:t>
            </a:r>
            <a:r>
              <a:rPr lang="en-US" dirty="0" smtClean="0"/>
              <a:t>	functions</a:t>
            </a:r>
            <a:r>
              <a:rPr lang="en-US" dirty="0"/>
              <a:t>. They will need to log in to their accounts using Staff ID and </a:t>
            </a:r>
            <a:r>
              <a:rPr lang="en-US" dirty="0" smtClean="0"/>
              <a:t>	Password </a:t>
            </a:r>
            <a:r>
              <a:rPr lang="en-US" dirty="0"/>
              <a:t>to be able to access the Room Booking functions.</a:t>
            </a:r>
          </a:p>
          <a:p>
            <a:pPr marL="0" indent="0">
              <a:buNone/>
            </a:pPr>
            <a:endParaRPr lang="en-US" dirty="0"/>
          </a:p>
          <a:p>
            <a:pPr marL="0" indent="0">
              <a:buNone/>
            </a:pPr>
            <a:r>
              <a:rPr lang="en-US" dirty="0"/>
              <a:t>2.	For room occupancy report and housekeeping report, only manager and </a:t>
            </a:r>
            <a:r>
              <a:rPr lang="en-US" dirty="0" smtClean="0"/>
              <a:t>	admin </a:t>
            </a:r>
            <a:r>
              <a:rPr lang="en-US" dirty="0"/>
              <a:t>which is the owner of the hotel can access to it. Regular staff </a:t>
            </a:r>
            <a:r>
              <a:rPr lang="en-US" dirty="0" smtClean="0"/>
              <a:t>	cannot </a:t>
            </a:r>
            <a:r>
              <a:rPr lang="en-US" dirty="0"/>
              <a:t>access to the report.</a:t>
            </a:r>
          </a:p>
        </p:txBody>
      </p:sp>
    </p:spTree>
    <p:extLst>
      <p:ext uri="{BB962C8B-B14F-4D97-AF65-F5344CB8AC3E}">
        <p14:creationId xmlns:p14="http://schemas.microsoft.com/office/powerpoint/2010/main" val="206917036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DESIGN – </a:t>
            </a:r>
            <a:r>
              <a:rPr lang="en-US" dirty="0" err="1" smtClean="0"/>
              <a:t>chan</a:t>
            </a:r>
            <a:r>
              <a:rPr lang="en-US" dirty="0" smtClean="0"/>
              <a:t> zhi mai</a:t>
            </a:r>
            <a:endParaRPr lang="en-US" dirty="0"/>
          </a:p>
        </p:txBody>
      </p:sp>
      <p:pic>
        <p:nvPicPr>
          <p:cNvPr id="6" name="Content Placeholder 5"/>
          <p:cNvPicPr>
            <a:picLocks noGrp="1" noChangeAspect="1"/>
          </p:cNvPicPr>
          <p:nvPr>
            <p:ph sz="quarter" idx="13"/>
          </p:nvPr>
        </p:nvPicPr>
        <p:blipFill>
          <a:blip r:embed="rId2"/>
          <a:stretch>
            <a:fillRect/>
          </a:stretch>
        </p:blipFill>
        <p:spPr>
          <a:xfrm>
            <a:off x="1509957" y="2536224"/>
            <a:ext cx="3914286" cy="3085714"/>
          </a:xfrm>
          <a:prstGeom prst="rect">
            <a:avLst/>
          </a:prstGeom>
        </p:spPr>
      </p:pic>
      <p:pic>
        <p:nvPicPr>
          <p:cNvPr id="7" name="Content Placeholder 6"/>
          <p:cNvPicPr>
            <a:picLocks noGrp="1" noChangeAspect="1"/>
          </p:cNvPicPr>
          <p:nvPr>
            <p:ph sz="quarter" idx="14"/>
          </p:nvPr>
        </p:nvPicPr>
        <p:blipFill>
          <a:blip r:embed="rId3"/>
          <a:stretch>
            <a:fillRect/>
          </a:stretch>
        </p:blipFill>
        <p:spPr>
          <a:xfrm>
            <a:off x="7286805" y="2579081"/>
            <a:ext cx="2876190" cy="3000000"/>
          </a:xfrm>
          <a:prstGeom prst="rect">
            <a:avLst/>
          </a:prstGeom>
        </p:spPr>
      </p:pic>
    </p:spTree>
    <p:extLst>
      <p:ext uri="{BB962C8B-B14F-4D97-AF65-F5344CB8AC3E}">
        <p14:creationId xmlns:p14="http://schemas.microsoft.com/office/powerpoint/2010/main" val="12933820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DESIGN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r>
              <a:rPr lang="en-US" dirty="0"/>
              <a:t>A two-tier architecture is a software architecture in which a presentation layer or interface runs on a client, and a data layer or data structure gets stored on a server. Separating these two components into different locations represents a two-tier architecture. </a:t>
            </a:r>
            <a:endParaRPr lang="en-US" dirty="0" smtClean="0"/>
          </a:p>
          <a:p>
            <a:r>
              <a:rPr lang="en-US" dirty="0" smtClean="0"/>
              <a:t>Comprises of Client and application</a:t>
            </a:r>
            <a:endParaRPr lang="en-US" dirty="0"/>
          </a:p>
        </p:txBody>
      </p:sp>
    </p:spTree>
    <p:extLst>
      <p:ext uri="{BB962C8B-B14F-4D97-AF65-F5344CB8AC3E}">
        <p14:creationId xmlns:p14="http://schemas.microsoft.com/office/powerpoint/2010/main" val="8048840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 Case Model – Chan zhi mai </a:t>
            </a:r>
            <a:endParaRPr lang="en-US" dirty="0"/>
          </a:p>
        </p:txBody>
      </p:sp>
      <p:pic>
        <p:nvPicPr>
          <p:cNvPr id="4" name="Content Placeholder 3"/>
          <p:cNvPicPr>
            <a:picLocks noGrp="1" noChangeAspect="1"/>
          </p:cNvPicPr>
          <p:nvPr>
            <p:ph sz="quarter" idx="13"/>
          </p:nvPr>
        </p:nvPicPr>
        <p:blipFill>
          <a:blip r:embed="rId2"/>
          <a:stretch>
            <a:fillRect/>
          </a:stretch>
        </p:blipFill>
        <p:spPr>
          <a:xfrm>
            <a:off x="1482917" y="1883235"/>
            <a:ext cx="9226166" cy="4132554"/>
          </a:xfrm>
          <a:prstGeom prst="rect">
            <a:avLst/>
          </a:prstGeom>
        </p:spPr>
      </p:pic>
    </p:spTree>
    <p:extLst>
      <p:ext uri="{BB962C8B-B14F-4D97-AF65-F5344CB8AC3E}">
        <p14:creationId xmlns:p14="http://schemas.microsoft.com/office/powerpoint/2010/main" val="181659142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Characteristics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457200" indent="-457200">
              <a:buFont typeface="+mj-lt"/>
              <a:buAutoNum type="arabicPeriod" startAt="3"/>
            </a:pPr>
            <a:r>
              <a:rPr lang="en-US" dirty="0" smtClean="0"/>
              <a:t>Hotel front desk staff (Receptionist) – responsible to help customer to check-in and check-out of the hotel room.</a:t>
            </a:r>
          </a:p>
          <a:p>
            <a:pPr marL="457200" indent="-457200">
              <a:buFont typeface="+mj-lt"/>
              <a:buAutoNum type="arabicPeriod" startAt="3"/>
            </a:pPr>
            <a:r>
              <a:rPr lang="en-US" dirty="0" smtClean="0"/>
              <a:t>Guest – provide information for receptionist to key in to the hotel management system when they make room reservation or check-in to hotel room</a:t>
            </a:r>
          </a:p>
          <a:p>
            <a:pPr marL="457200" indent="-457200">
              <a:buFont typeface="+mj-lt"/>
              <a:buAutoNum type="arabicPeriod"/>
            </a:pPr>
            <a:endParaRPr lang="en-US" dirty="0"/>
          </a:p>
        </p:txBody>
      </p:sp>
    </p:spTree>
    <p:extLst>
      <p:ext uri="{BB962C8B-B14F-4D97-AF65-F5344CB8AC3E}">
        <p14:creationId xmlns:p14="http://schemas.microsoft.com/office/powerpoint/2010/main" val="139317180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PARTICIPATING CLASS (</a:t>
            </a:r>
            <a:r>
              <a:rPr lang="en-US" dirty="0" err="1" smtClean="0"/>
              <a:t>vopc</a:t>
            </a:r>
            <a:r>
              <a:rPr lang="en-US" dirty="0" smtClean="0"/>
              <a:t>) diagram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VOPC Diagram for Use Case: Making Room </a:t>
            </a:r>
            <a:r>
              <a:rPr lang="en-US" dirty="0" smtClean="0"/>
              <a:t>Reservation</a:t>
            </a:r>
          </a:p>
          <a:p>
            <a:pPr marL="0" indent="0">
              <a:buNone/>
            </a:pPr>
            <a:endParaRPr lang="en-US" dirty="0"/>
          </a:p>
        </p:txBody>
      </p:sp>
      <p:pic>
        <p:nvPicPr>
          <p:cNvPr id="4" name="Picture 3"/>
          <p:cNvPicPr>
            <a:picLocks noChangeAspect="1"/>
          </p:cNvPicPr>
          <p:nvPr/>
        </p:nvPicPr>
        <p:blipFill>
          <a:blip r:embed="rId2"/>
          <a:stretch>
            <a:fillRect/>
          </a:stretch>
        </p:blipFill>
        <p:spPr>
          <a:xfrm>
            <a:off x="2606872" y="2849684"/>
            <a:ext cx="6711600" cy="4008316"/>
          </a:xfrm>
          <a:prstGeom prst="rect">
            <a:avLst/>
          </a:prstGeom>
        </p:spPr>
      </p:pic>
    </p:spTree>
    <p:extLst>
      <p:ext uri="{BB962C8B-B14F-4D97-AF65-F5344CB8AC3E}">
        <p14:creationId xmlns:p14="http://schemas.microsoft.com/office/powerpoint/2010/main" val="145457909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PARTICIPATING CLASS (</a:t>
            </a:r>
            <a:r>
              <a:rPr lang="en-US" dirty="0" err="1" smtClean="0"/>
              <a:t>vopc</a:t>
            </a:r>
            <a:r>
              <a:rPr lang="en-US" dirty="0" smtClean="0"/>
              <a:t>) diagram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VOPC Diagram for Use Case: Retrieving Reservation List</a:t>
            </a:r>
          </a:p>
        </p:txBody>
      </p:sp>
      <p:pic>
        <p:nvPicPr>
          <p:cNvPr id="5" name="Picture 4"/>
          <p:cNvPicPr>
            <a:picLocks noChangeAspect="1"/>
          </p:cNvPicPr>
          <p:nvPr/>
        </p:nvPicPr>
        <p:blipFill>
          <a:blip r:embed="rId2"/>
          <a:stretch>
            <a:fillRect/>
          </a:stretch>
        </p:blipFill>
        <p:spPr>
          <a:xfrm>
            <a:off x="1386267" y="2945811"/>
            <a:ext cx="9418840" cy="3912189"/>
          </a:xfrm>
          <a:prstGeom prst="rect">
            <a:avLst/>
          </a:prstGeom>
        </p:spPr>
      </p:pic>
    </p:spTree>
    <p:extLst>
      <p:ext uri="{BB962C8B-B14F-4D97-AF65-F5344CB8AC3E}">
        <p14:creationId xmlns:p14="http://schemas.microsoft.com/office/powerpoint/2010/main" val="95916582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PARTICIPATING CLASS (</a:t>
            </a:r>
            <a:r>
              <a:rPr lang="en-US" dirty="0" err="1" smtClean="0"/>
              <a:t>vopc</a:t>
            </a:r>
            <a:r>
              <a:rPr lang="en-US" dirty="0" smtClean="0"/>
              <a:t>) diagram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VOPC Diagram for Use Case: Guest Check-In</a:t>
            </a:r>
          </a:p>
        </p:txBody>
      </p:sp>
      <p:pic>
        <p:nvPicPr>
          <p:cNvPr id="4" name="Picture 3"/>
          <p:cNvPicPr>
            <a:picLocks noChangeAspect="1"/>
          </p:cNvPicPr>
          <p:nvPr/>
        </p:nvPicPr>
        <p:blipFill>
          <a:blip r:embed="rId2"/>
          <a:stretch>
            <a:fillRect/>
          </a:stretch>
        </p:blipFill>
        <p:spPr>
          <a:xfrm>
            <a:off x="1719396" y="2802891"/>
            <a:ext cx="8752582" cy="4055109"/>
          </a:xfrm>
          <a:prstGeom prst="rect">
            <a:avLst/>
          </a:prstGeom>
        </p:spPr>
      </p:pic>
    </p:spTree>
    <p:extLst>
      <p:ext uri="{BB962C8B-B14F-4D97-AF65-F5344CB8AC3E}">
        <p14:creationId xmlns:p14="http://schemas.microsoft.com/office/powerpoint/2010/main" val="9472950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PARTICIPATING CLASS (</a:t>
            </a:r>
            <a:r>
              <a:rPr lang="en-US" dirty="0" err="1" smtClean="0"/>
              <a:t>vopc</a:t>
            </a:r>
            <a:r>
              <a:rPr lang="en-US" dirty="0" smtClean="0"/>
              <a:t>) diagram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VOPC Diagram for Use Case: Guest </a:t>
            </a:r>
            <a:r>
              <a:rPr lang="en-US" dirty="0" smtClean="0"/>
              <a:t>Check-Out</a:t>
            </a:r>
            <a:endParaRPr lang="en-US" dirty="0"/>
          </a:p>
        </p:txBody>
      </p:sp>
      <p:pic>
        <p:nvPicPr>
          <p:cNvPr id="5" name="Picture 4"/>
          <p:cNvPicPr>
            <a:picLocks noChangeAspect="1"/>
          </p:cNvPicPr>
          <p:nvPr/>
        </p:nvPicPr>
        <p:blipFill>
          <a:blip r:embed="rId2"/>
          <a:stretch>
            <a:fillRect/>
          </a:stretch>
        </p:blipFill>
        <p:spPr>
          <a:xfrm>
            <a:off x="2526832" y="2768146"/>
            <a:ext cx="7137709" cy="3921411"/>
          </a:xfrm>
          <a:prstGeom prst="rect">
            <a:avLst/>
          </a:prstGeom>
        </p:spPr>
      </p:pic>
    </p:spTree>
    <p:extLst>
      <p:ext uri="{BB962C8B-B14F-4D97-AF65-F5344CB8AC3E}">
        <p14:creationId xmlns:p14="http://schemas.microsoft.com/office/powerpoint/2010/main" val="272390996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 OF PARTICIPATING CLASS (</a:t>
            </a:r>
            <a:r>
              <a:rPr lang="en-US" dirty="0" err="1" smtClean="0"/>
              <a:t>vopc</a:t>
            </a:r>
            <a:r>
              <a:rPr lang="en-US" dirty="0" smtClean="0"/>
              <a:t>) diagram – </a:t>
            </a:r>
            <a:r>
              <a:rPr lang="en-US" dirty="0" err="1" smtClean="0"/>
              <a:t>chan</a:t>
            </a:r>
            <a:r>
              <a:rPr lang="en-US" dirty="0" smtClean="0"/>
              <a:t> zhi mai</a:t>
            </a:r>
            <a:endParaRPr lang="en-US" dirty="0"/>
          </a:p>
        </p:txBody>
      </p:sp>
      <p:sp>
        <p:nvSpPr>
          <p:cNvPr id="3" name="Content Placeholder 2"/>
          <p:cNvSpPr>
            <a:spLocks noGrp="1"/>
          </p:cNvSpPr>
          <p:nvPr>
            <p:ph sz="quarter" idx="13"/>
          </p:nvPr>
        </p:nvSpPr>
        <p:spPr/>
        <p:txBody>
          <a:bodyPr/>
          <a:lstStyle/>
          <a:p>
            <a:pPr marL="0" indent="0">
              <a:buNone/>
            </a:pPr>
            <a:r>
              <a:rPr lang="en-US" dirty="0"/>
              <a:t>VOPC Diagram for Use Case: </a:t>
            </a:r>
            <a:r>
              <a:rPr lang="en-US" dirty="0" smtClean="0"/>
              <a:t>Billing</a:t>
            </a:r>
            <a:endParaRPr lang="en-US" dirty="0"/>
          </a:p>
        </p:txBody>
      </p:sp>
      <p:pic>
        <p:nvPicPr>
          <p:cNvPr id="6" name="Picture 5"/>
          <p:cNvPicPr>
            <a:picLocks noChangeAspect="1"/>
          </p:cNvPicPr>
          <p:nvPr/>
        </p:nvPicPr>
        <p:blipFill>
          <a:blip r:embed="rId2"/>
          <a:stretch>
            <a:fillRect/>
          </a:stretch>
        </p:blipFill>
        <p:spPr>
          <a:xfrm>
            <a:off x="2133302" y="2691647"/>
            <a:ext cx="7924770" cy="4166353"/>
          </a:xfrm>
          <a:prstGeom prst="rect">
            <a:avLst/>
          </a:prstGeom>
        </p:spPr>
      </p:pic>
    </p:spTree>
    <p:extLst>
      <p:ext uri="{BB962C8B-B14F-4D97-AF65-F5344CB8AC3E}">
        <p14:creationId xmlns:p14="http://schemas.microsoft.com/office/powerpoint/2010/main" val="422272716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Schema – CHAN ZHI MAI</a:t>
            </a:r>
            <a:endParaRPr lang="en-US" dirty="0"/>
          </a:p>
        </p:txBody>
      </p:sp>
      <p:sp>
        <p:nvSpPr>
          <p:cNvPr id="3" name="Content Placeholder 2"/>
          <p:cNvSpPr>
            <a:spLocks noGrp="1"/>
          </p:cNvSpPr>
          <p:nvPr>
            <p:ph sz="quarter" idx="13"/>
          </p:nvPr>
        </p:nvSpPr>
        <p:spPr/>
        <p:txBody>
          <a:bodyPr/>
          <a:lstStyle/>
          <a:p>
            <a:pPr marL="0" indent="0">
              <a:buNone/>
            </a:pPr>
            <a:r>
              <a:rPr lang="en-US" dirty="0"/>
              <a:t>PAYMENTDETAILS (</a:t>
            </a:r>
            <a:r>
              <a:rPr lang="en-US" u="sng" dirty="0" err="1"/>
              <a:t>MGPassportNo</a:t>
            </a:r>
            <a:r>
              <a:rPr lang="en-US" dirty="0"/>
              <a:t>, </a:t>
            </a:r>
            <a:r>
              <a:rPr lang="en-US" u="sng" dirty="0" err="1"/>
              <a:t>InvoiceID</a:t>
            </a:r>
            <a:r>
              <a:rPr lang="en-US" dirty="0"/>
              <a:t>, </a:t>
            </a:r>
            <a:r>
              <a:rPr lang="en-US" dirty="0" err="1"/>
              <a:t>CardHolderName</a:t>
            </a:r>
            <a:r>
              <a:rPr lang="en-US" dirty="0"/>
              <a:t>, </a:t>
            </a:r>
            <a:r>
              <a:rPr lang="en-US" dirty="0" err="1"/>
              <a:t>CreditCardNo</a:t>
            </a:r>
            <a:r>
              <a:rPr lang="en-US" dirty="0"/>
              <a:t>, </a:t>
            </a:r>
            <a:r>
              <a:rPr lang="en-US" dirty="0" err="1"/>
              <a:t>CardExpiryDate</a:t>
            </a:r>
            <a:r>
              <a:rPr lang="en-US" dirty="0"/>
              <a:t>, </a:t>
            </a:r>
            <a:r>
              <a:rPr lang="en-US" dirty="0" err="1"/>
              <a:t>PaymentType</a:t>
            </a:r>
            <a:r>
              <a:rPr lang="en-US" dirty="0" smtClean="0"/>
              <a:t>)</a:t>
            </a:r>
          </a:p>
          <a:p>
            <a:pPr marL="0" indent="0">
              <a:buNone/>
            </a:pPr>
            <a:endParaRPr lang="en-US" dirty="0"/>
          </a:p>
          <a:p>
            <a:pPr marL="0" indent="0">
              <a:buNone/>
            </a:pPr>
            <a:r>
              <a:rPr lang="en-US" dirty="0"/>
              <a:t>INVOICE (</a:t>
            </a:r>
            <a:r>
              <a:rPr lang="en-US" u="sng" dirty="0" err="1"/>
              <a:t>InvoiceID</a:t>
            </a:r>
            <a:r>
              <a:rPr lang="en-US" dirty="0"/>
              <a:t>, </a:t>
            </a:r>
            <a:r>
              <a:rPr lang="en-US" dirty="0" err="1"/>
              <a:t>MGTitle</a:t>
            </a:r>
            <a:r>
              <a:rPr lang="en-US" dirty="0"/>
              <a:t>, </a:t>
            </a:r>
            <a:r>
              <a:rPr lang="en-US" dirty="0" err="1"/>
              <a:t>MGFirstName</a:t>
            </a:r>
            <a:r>
              <a:rPr lang="en-US" dirty="0"/>
              <a:t>, </a:t>
            </a:r>
            <a:r>
              <a:rPr lang="en-US" dirty="0" err="1"/>
              <a:t>MGLastName</a:t>
            </a:r>
            <a:r>
              <a:rPr lang="en-US" dirty="0"/>
              <a:t>, </a:t>
            </a:r>
            <a:r>
              <a:rPr lang="en-US" dirty="0" err="1"/>
              <a:t>CheckInDate</a:t>
            </a:r>
            <a:r>
              <a:rPr lang="en-US" dirty="0"/>
              <a:t>, </a:t>
            </a:r>
            <a:r>
              <a:rPr lang="en-US" dirty="0" err="1"/>
              <a:t>CheckOutDate</a:t>
            </a:r>
            <a:r>
              <a:rPr lang="en-US" dirty="0"/>
              <a:t>, </a:t>
            </a:r>
            <a:r>
              <a:rPr lang="en-US" dirty="0" err="1"/>
              <a:t>RoomID</a:t>
            </a:r>
            <a:r>
              <a:rPr lang="en-US" dirty="0"/>
              <a:t>, </a:t>
            </a:r>
            <a:r>
              <a:rPr lang="en-US" dirty="0" err="1"/>
              <a:t>RoomRates</a:t>
            </a:r>
            <a:r>
              <a:rPr lang="en-US" dirty="0"/>
              <a:t>, </a:t>
            </a:r>
            <a:r>
              <a:rPr lang="en-US" dirty="0" err="1"/>
              <a:t>ConsumedItemsCost</a:t>
            </a:r>
            <a:r>
              <a:rPr lang="en-US" dirty="0"/>
              <a:t>, </a:t>
            </a:r>
            <a:r>
              <a:rPr lang="en-US" dirty="0" err="1"/>
              <a:t>NoOfDays</a:t>
            </a:r>
            <a:r>
              <a:rPr lang="en-US" dirty="0"/>
              <a:t>, </a:t>
            </a:r>
            <a:r>
              <a:rPr lang="en-US" dirty="0" err="1"/>
              <a:t>TotalBill</a:t>
            </a:r>
            <a:r>
              <a:rPr lang="en-US" dirty="0"/>
              <a:t>, </a:t>
            </a:r>
            <a:r>
              <a:rPr lang="en-US" dirty="0" err="1"/>
              <a:t>PaymentType</a:t>
            </a:r>
            <a:r>
              <a:rPr lang="en-US" dirty="0"/>
              <a:t>, </a:t>
            </a:r>
            <a:r>
              <a:rPr lang="en-US" dirty="0" err="1"/>
              <a:t>CreditCardNo</a:t>
            </a:r>
            <a:r>
              <a:rPr lang="en-US" dirty="0"/>
              <a:t>, </a:t>
            </a:r>
            <a:r>
              <a:rPr lang="en-US" dirty="0" err="1"/>
              <a:t>CardHolderName</a:t>
            </a:r>
            <a:r>
              <a:rPr lang="en-US" dirty="0"/>
              <a:t>, </a:t>
            </a:r>
            <a:r>
              <a:rPr lang="en-US" dirty="0" err="1"/>
              <a:t>CardExpiryDate</a:t>
            </a:r>
            <a:r>
              <a:rPr lang="en-US" dirty="0"/>
              <a:t>)</a:t>
            </a:r>
          </a:p>
        </p:txBody>
      </p:sp>
    </p:spTree>
    <p:extLst>
      <p:ext uri="{BB962C8B-B14F-4D97-AF65-F5344CB8AC3E}">
        <p14:creationId xmlns:p14="http://schemas.microsoft.com/office/powerpoint/2010/main" val="223624069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Schema – CHAN ZHI MAI</a:t>
            </a:r>
            <a:endParaRPr lang="en-US" dirty="0"/>
          </a:p>
        </p:txBody>
      </p:sp>
      <p:sp>
        <p:nvSpPr>
          <p:cNvPr id="3" name="Content Placeholder 2"/>
          <p:cNvSpPr>
            <a:spLocks noGrp="1"/>
          </p:cNvSpPr>
          <p:nvPr>
            <p:ph sz="quarter" idx="13"/>
          </p:nvPr>
        </p:nvSpPr>
        <p:spPr/>
        <p:txBody>
          <a:bodyPr/>
          <a:lstStyle/>
          <a:p>
            <a:pPr marL="0" indent="0">
              <a:buNone/>
            </a:pPr>
            <a:r>
              <a:rPr lang="en-US" dirty="0"/>
              <a:t>GUESTS (</a:t>
            </a:r>
            <a:r>
              <a:rPr lang="en-US" u="sng" dirty="0" err="1"/>
              <a:t>MGPassportNo</a:t>
            </a:r>
            <a:r>
              <a:rPr lang="en-US" dirty="0"/>
              <a:t>, </a:t>
            </a:r>
            <a:r>
              <a:rPr lang="en-US" dirty="0" err="1"/>
              <a:t>MGTitle</a:t>
            </a:r>
            <a:r>
              <a:rPr lang="en-US" dirty="0"/>
              <a:t>, </a:t>
            </a:r>
            <a:r>
              <a:rPr lang="en-US" dirty="0" err="1"/>
              <a:t>MGFirstName</a:t>
            </a:r>
            <a:r>
              <a:rPr lang="en-US" dirty="0"/>
              <a:t>, </a:t>
            </a:r>
            <a:r>
              <a:rPr lang="en-US" dirty="0" err="1"/>
              <a:t>MGLastName</a:t>
            </a:r>
            <a:r>
              <a:rPr lang="en-US" dirty="0"/>
              <a:t>, 2GFirstName, 2GLastName, 3GFirstName, 3GLastName, 4GFirstName, 4GLastName, 5GFirstName, 5GLastName, </a:t>
            </a:r>
            <a:r>
              <a:rPr lang="en-US" dirty="0" err="1"/>
              <a:t>NoOfGuest</a:t>
            </a:r>
            <a:r>
              <a:rPr lang="en-US" dirty="0"/>
              <a:t>, </a:t>
            </a:r>
            <a:r>
              <a:rPr lang="en-US" dirty="0" err="1"/>
              <a:t>MG_Nationality</a:t>
            </a:r>
            <a:r>
              <a:rPr lang="en-US" dirty="0"/>
              <a:t>, </a:t>
            </a:r>
            <a:r>
              <a:rPr lang="en-US" dirty="0" err="1"/>
              <a:t>MGFullAddress</a:t>
            </a:r>
            <a:r>
              <a:rPr lang="en-US" dirty="0"/>
              <a:t>, </a:t>
            </a:r>
            <a:r>
              <a:rPr lang="en-US" dirty="0" err="1"/>
              <a:t>MGPhoneNumber</a:t>
            </a:r>
            <a:r>
              <a:rPr lang="en-US" dirty="0"/>
              <a:t>, </a:t>
            </a:r>
            <a:r>
              <a:rPr lang="en-US" dirty="0" err="1"/>
              <a:t>MGEmailAddress</a:t>
            </a:r>
            <a:r>
              <a:rPr lang="en-US" dirty="0"/>
              <a:t>)</a:t>
            </a:r>
          </a:p>
          <a:p>
            <a:pPr marL="0" indent="0">
              <a:buNone/>
            </a:pPr>
            <a:endParaRPr lang="en-US" dirty="0"/>
          </a:p>
          <a:p>
            <a:pPr marL="0" indent="0">
              <a:buNone/>
            </a:pPr>
            <a:r>
              <a:rPr lang="en-US" dirty="0"/>
              <a:t>BOOKING (</a:t>
            </a:r>
            <a:r>
              <a:rPr lang="en-US" u="sng" dirty="0" err="1"/>
              <a:t>BookingID</a:t>
            </a:r>
            <a:r>
              <a:rPr lang="en-US" dirty="0"/>
              <a:t>, </a:t>
            </a:r>
            <a:r>
              <a:rPr lang="en-US" dirty="0" err="1"/>
              <a:t>MGPassportNo</a:t>
            </a:r>
            <a:r>
              <a:rPr lang="en-US" dirty="0"/>
              <a:t>, </a:t>
            </a:r>
            <a:r>
              <a:rPr lang="en-US" dirty="0" err="1"/>
              <a:t>RoomID</a:t>
            </a:r>
            <a:r>
              <a:rPr lang="en-US" dirty="0"/>
              <a:t>, </a:t>
            </a:r>
            <a:r>
              <a:rPr lang="en-US" dirty="0" err="1"/>
              <a:t>StaffID</a:t>
            </a:r>
            <a:r>
              <a:rPr lang="en-US" dirty="0"/>
              <a:t>, </a:t>
            </a:r>
            <a:r>
              <a:rPr lang="en-US" dirty="0" err="1"/>
              <a:t>RoomType</a:t>
            </a:r>
            <a:r>
              <a:rPr lang="en-US" dirty="0"/>
              <a:t>, </a:t>
            </a:r>
            <a:r>
              <a:rPr lang="en-US" dirty="0" err="1"/>
              <a:t>CheckInDate</a:t>
            </a:r>
            <a:r>
              <a:rPr lang="en-US" dirty="0"/>
              <a:t>, </a:t>
            </a:r>
            <a:r>
              <a:rPr lang="en-US" dirty="0" err="1"/>
              <a:t>CheckInTime</a:t>
            </a:r>
            <a:r>
              <a:rPr lang="en-US" dirty="0"/>
              <a:t>, </a:t>
            </a:r>
            <a:r>
              <a:rPr lang="en-US" dirty="0" err="1"/>
              <a:t>CheckOutDate</a:t>
            </a:r>
            <a:r>
              <a:rPr lang="en-US" dirty="0"/>
              <a:t>, </a:t>
            </a:r>
            <a:r>
              <a:rPr lang="en-US" dirty="0" err="1"/>
              <a:t>CheckOutTime</a:t>
            </a:r>
            <a:r>
              <a:rPr lang="en-US" dirty="0"/>
              <a:t>, Remarks)</a:t>
            </a:r>
          </a:p>
          <a:p>
            <a:pPr marL="0" indent="0">
              <a:buNone/>
            </a:pPr>
            <a:endParaRPr lang="en-US" dirty="0"/>
          </a:p>
        </p:txBody>
      </p:sp>
    </p:spTree>
    <p:extLst>
      <p:ext uri="{BB962C8B-B14F-4D97-AF65-F5344CB8AC3E}">
        <p14:creationId xmlns:p14="http://schemas.microsoft.com/office/powerpoint/2010/main" val="414143017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Schema – CHAN ZHI MAI</a:t>
            </a:r>
            <a:endParaRPr lang="en-US" dirty="0"/>
          </a:p>
        </p:txBody>
      </p:sp>
      <p:sp>
        <p:nvSpPr>
          <p:cNvPr id="3" name="Content Placeholder 2"/>
          <p:cNvSpPr>
            <a:spLocks noGrp="1"/>
          </p:cNvSpPr>
          <p:nvPr>
            <p:ph sz="quarter" idx="13"/>
          </p:nvPr>
        </p:nvSpPr>
        <p:spPr/>
        <p:txBody>
          <a:bodyPr/>
          <a:lstStyle/>
          <a:p>
            <a:pPr marL="0" indent="0">
              <a:buNone/>
            </a:pPr>
            <a:r>
              <a:rPr lang="en-US" dirty="0"/>
              <a:t>ROOM (</a:t>
            </a:r>
            <a:r>
              <a:rPr lang="en-US" u="sng" dirty="0" err="1"/>
              <a:t>RoomID</a:t>
            </a:r>
            <a:r>
              <a:rPr lang="en-US" dirty="0"/>
              <a:t>, </a:t>
            </a:r>
            <a:r>
              <a:rPr lang="en-US" dirty="0" err="1"/>
              <a:t>RoomType</a:t>
            </a:r>
            <a:r>
              <a:rPr lang="en-US" dirty="0"/>
              <a:t>, </a:t>
            </a:r>
            <a:r>
              <a:rPr lang="en-US" dirty="0" err="1"/>
              <a:t>RoomLevel</a:t>
            </a:r>
            <a:r>
              <a:rPr lang="en-US" dirty="0"/>
              <a:t>, </a:t>
            </a:r>
            <a:r>
              <a:rPr lang="en-US" dirty="0" err="1"/>
              <a:t>NumberOfBed</a:t>
            </a:r>
            <a:r>
              <a:rPr lang="en-US" dirty="0"/>
              <a:t>, </a:t>
            </a:r>
            <a:r>
              <a:rPr lang="en-US" dirty="0" err="1"/>
              <a:t>BedSize</a:t>
            </a:r>
            <a:r>
              <a:rPr lang="en-US" dirty="0"/>
              <a:t>, </a:t>
            </a:r>
            <a:r>
              <a:rPr lang="en-US" dirty="0" err="1"/>
              <a:t>RoomRates</a:t>
            </a:r>
            <a:r>
              <a:rPr lang="en-US" dirty="0"/>
              <a:t>, </a:t>
            </a:r>
            <a:r>
              <a:rPr lang="en-US" dirty="0" err="1"/>
              <a:t>NoCanDrinks</a:t>
            </a:r>
            <a:r>
              <a:rPr lang="en-US" dirty="0"/>
              <a:t>, </a:t>
            </a:r>
            <a:r>
              <a:rPr lang="en-US" dirty="0" err="1"/>
              <a:t>NoPotatoesChips</a:t>
            </a:r>
            <a:r>
              <a:rPr lang="en-US" dirty="0"/>
              <a:t>, Occupied)</a:t>
            </a:r>
          </a:p>
          <a:p>
            <a:pPr marL="0" indent="0">
              <a:buNone/>
            </a:pPr>
            <a:endParaRPr lang="en-US" dirty="0"/>
          </a:p>
          <a:p>
            <a:pPr marL="0" indent="0">
              <a:buNone/>
            </a:pPr>
            <a:r>
              <a:rPr lang="en-US" dirty="0"/>
              <a:t>STAFF (</a:t>
            </a:r>
            <a:r>
              <a:rPr lang="en-US" u="sng" dirty="0" err="1"/>
              <a:t>StaffID</a:t>
            </a:r>
            <a:r>
              <a:rPr lang="en-US" dirty="0"/>
              <a:t>, </a:t>
            </a:r>
            <a:r>
              <a:rPr lang="en-US" dirty="0" err="1"/>
              <a:t>StaffFirstName</a:t>
            </a:r>
            <a:r>
              <a:rPr lang="en-US" dirty="0"/>
              <a:t>, </a:t>
            </a:r>
            <a:r>
              <a:rPr lang="en-US" dirty="0" err="1"/>
              <a:t>StaffLastName</a:t>
            </a:r>
            <a:r>
              <a:rPr lang="en-US" dirty="0"/>
              <a:t>, </a:t>
            </a:r>
            <a:r>
              <a:rPr lang="en-US" dirty="0" err="1"/>
              <a:t>JobTitle</a:t>
            </a:r>
            <a:r>
              <a:rPr lang="en-US" dirty="0"/>
              <a:t>, Title, Nationality, </a:t>
            </a:r>
            <a:r>
              <a:rPr lang="en-US" dirty="0" err="1"/>
              <a:t>FullAddress</a:t>
            </a:r>
            <a:r>
              <a:rPr lang="en-US" dirty="0"/>
              <a:t>, </a:t>
            </a:r>
            <a:r>
              <a:rPr lang="en-US" dirty="0" err="1"/>
              <a:t>PhoneNumber</a:t>
            </a:r>
            <a:r>
              <a:rPr lang="en-US" dirty="0"/>
              <a:t>, </a:t>
            </a:r>
            <a:r>
              <a:rPr lang="en-US" dirty="0" err="1"/>
              <a:t>EmailAddress</a:t>
            </a:r>
            <a:r>
              <a:rPr lang="en-US" dirty="0"/>
              <a:t>, Department, </a:t>
            </a:r>
            <a:r>
              <a:rPr lang="en-US" dirty="0" err="1"/>
              <a:t>DateJoined</a:t>
            </a:r>
            <a:r>
              <a:rPr lang="en-US" dirty="0"/>
              <a:t>, </a:t>
            </a:r>
            <a:r>
              <a:rPr lang="en-US" dirty="0" err="1"/>
              <a:t>BankAccountNo</a:t>
            </a:r>
            <a:r>
              <a:rPr lang="en-US" dirty="0"/>
              <a:t>, DOB)</a:t>
            </a:r>
          </a:p>
          <a:p>
            <a:pPr marL="0" indent="0">
              <a:buNone/>
            </a:pPr>
            <a:endParaRPr lang="en-US" dirty="0"/>
          </a:p>
        </p:txBody>
      </p:sp>
    </p:spTree>
    <p:extLst>
      <p:ext uri="{BB962C8B-B14F-4D97-AF65-F5344CB8AC3E}">
        <p14:creationId xmlns:p14="http://schemas.microsoft.com/office/powerpoint/2010/main" val="15055204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stretch>
            <a:fillRect/>
          </a:stretch>
        </p:blipFill>
        <p:spPr>
          <a:xfrm>
            <a:off x="1246805" y="2076090"/>
            <a:ext cx="9698390" cy="4781910"/>
          </a:xfrm>
          <a:prstGeom prst="rect">
            <a:avLst/>
          </a:prstGeom>
        </p:spPr>
      </p:pic>
    </p:spTree>
    <p:extLst>
      <p:ext uri="{BB962C8B-B14F-4D97-AF65-F5344CB8AC3E}">
        <p14:creationId xmlns:p14="http://schemas.microsoft.com/office/powerpoint/2010/main" val="216927833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br>
              <a:rPr lang="en-US" dirty="0" smtClean="0"/>
            </a:br>
            <a:r>
              <a:rPr lang="en-US" dirty="0" smtClean="0"/>
              <a:t>Guests table continued</a:t>
            </a:r>
            <a:endParaRPr lang="en-US" dirty="0"/>
          </a:p>
        </p:txBody>
      </p:sp>
      <p:pic>
        <p:nvPicPr>
          <p:cNvPr id="3" name="Picture 2"/>
          <p:cNvPicPr>
            <a:picLocks noChangeAspect="1"/>
          </p:cNvPicPr>
          <p:nvPr/>
        </p:nvPicPr>
        <p:blipFill>
          <a:blip r:embed="rId2"/>
          <a:stretch>
            <a:fillRect/>
          </a:stretch>
        </p:blipFill>
        <p:spPr>
          <a:xfrm>
            <a:off x="1660689" y="2629373"/>
            <a:ext cx="8870621" cy="2351700"/>
          </a:xfrm>
          <a:prstGeom prst="rect">
            <a:avLst/>
          </a:prstGeom>
        </p:spPr>
      </p:pic>
    </p:spTree>
    <p:extLst>
      <p:ext uri="{BB962C8B-B14F-4D97-AF65-F5344CB8AC3E}">
        <p14:creationId xmlns:p14="http://schemas.microsoft.com/office/powerpoint/2010/main" val="11957238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3616" y="1589612"/>
            <a:ext cx="6144768" cy="5266944"/>
          </a:xfrm>
          <a:prstGeom prst="rect">
            <a:avLst/>
          </a:prstGeom>
        </p:spPr>
      </p:pic>
    </p:spTree>
    <p:extLst>
      <p:ext uri="{BB962C8B-B14F-4D97-AF65-F5344CB8AC3E}">
        <p14:creationId xmlns:p14="http://schemas.microsoft.com/office/powerpoint/2010/main" val="424450791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3" name="Picture 2"/>
          <p:cNvPicPr>
            <a:picLocks noChangeAspect="1"/>
          </p:cNvPicPr>
          <p:nvPr/>
        </p:nvPicPr>
        <p:blipFill>
          <a:blip r:embed="rId2"/>
          <a:stretch>
            <a:fillRect/>
          </a:stretch>
        </p:blipFill>
        <p:spPr>
          <a:xfrm>
            <a:off x="1672673" y="2414984"/>
            <a:ext cx="8846653" cy="3191732"/>
          </a:xfrm>
          <a:prstGeom prst="rect">
            <a:avLst/>
          </a:prstGeom>
        </p:spPr>
      </p:pic>
    </p:spTree>
    <p:extLst>
      <p:ext uri="{BB962C8B-B14F-4D97-AF65-F5344CB8AC3E}">
        <p14:creationId xmlns:p14="http://schemas.microsoft.com/office/powerpoint/2010/main" val="309962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3" name="Picture 2"/>
          <p:cNvPicPr>
            <a:picLocks noChangeAspect="1"/>
          </p:cNvPicPr>
          <p:nvPr/>
        </p:nvPicPr>
        <p:blipFill>
          <a:blip r:embed="rId2"/>
          <a:stretch>
            <a:fillRect/>
          </a:stretch>
        </p:blipFill>
        <p:spPr>
          <a:xfrm>
            <a:off x="1658574" y="2214694"/>
            <a:ext cx="8874851" cy="4092826"/>
          </a:xfrm>
          <a:prstGeom prst="rect">
            <a:avLst/>
          </a:prstGeom>
        </p:spPr>
      </p:pic>
    </p:spTree>
    <p:extLst>
      <p:ext uri="{BB962C8B-B14F-4D97-AF65-F5344CB8AC3E}">
        <p14:creationId xmlns:p14="http://schemas.microsoft.com/office/powerpoint/2010/main" val="1618920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3" name="Picture 2"/>
          <p:cNvPicPr>
            <a:picLocks noChangeAspect="1"/>
          </p:cNvPicPr>
          <p:nvPr/>
        </p:nvPicPr>
        <p:blipFill>
          <a:blip r:embed="rId2"/>
          <a:stretch>
            <a:fillRect/>
          </a:stretch>
        </p:blipFill>
        <p:spPr>
          <a:xfrm>
            <a:off x="1647109" y="2398523"/>
            <a:ext cx="8897781" cy="3809772"/>
          </a:xfrm>
          <a:prstGeom prst="rect">
            <a:avLst/>
          </a:prstGeom>
        </p:spPr>
      </p:pic>
    </p:spTree>
    <p:extLst>
      <p:ext uri="{BB962C8B-B14F-4D97-AF65-F5344CB8AC3E}">
        <p14:creationId xmlns:p14="http://schemas.microsoft.com/office/powerpoint/2010/main" val="108072506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3" name="Picture 2"/>
          <p:cNvPicPr>
            <a:picLocks noChangeAspect="1"/>
          </p:cNvPicPr>
          <p:nvPr/>
        </p:nvPicPr>
        <p:blipFill>
          <a:blip r:embed="rId2"/>
          <a:stretch>
            <a:fillRect/>
          </a:stretch>
        </p:blipFill>
        <p:spPr>
          <a:xfrm>
            <a:off x="2120875" y="1621822"/>
            <a:ext cx="7950250" cy="5236178"/>
          </a:xfrm>
          <a:prstGeom prst="rect">
            <a:avLst/>
          </a:prstGeom>
        </p:spPr>
      </p:pic>
    </p:spTree>
    <p:extLst>
      <p:ext uri="{BB962C8B-B14F-4D97-AF65-F5344CB8AC3E}">
        <p14:creationId xmlns:p14="http://schemas.microsoft.com/office/powerpoint/2010/main" val="28734996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dictionary – </a:t>
            </a:r>
            <a:r>
              <a:rPr lang="en-US" dirty="0" err="1" smtClean="0"/>
              <a:t>chan</a:t>
            </a:r>
            <a:r>
              <a:rPr lang="en-US" dirty="0" smtClean="0"/>
              <a:t> zhi mai</a:t>
            </a:r>
            <a:endParaRPr lang="en-US" dirty="0"/>
          </a:p>
        </p:txBody>
      </p:sp>
      <p:pic>
        <p:nvPicPr>
          <p:cNvPr id="3" name="Picture 2"/>
          <p:cNvPicPr>
            <a:picLocks noChangeAspect="1"/>
          </p:cNvPicPr>
          <p:nvPr/>
        </p:nvPicPr>
        <p:blipFill>
          <a:blip r:embed="rId2"/>
          <a:stretch>
            <a:fillRect/>
          </a:stretch>
        </p:blipFill>
        <p:spPr>
          <a:xfrm>
            <a:off x="1829602" y="1803681"/>
            <a:ext cx="8532796" cy="5054319"/>
          </a:xfrm>
          <a:prstGeom prst="rect">
            <a:avLst/>
          </a:prstGeom>
        </p:spPr>
      </p:pic>
    </p:spTree>
    <p:extLst>
      <p:ext uri="{BB962C8B-B14F-4D97-AF65-F5344CB8AC3E}">
        <p14:creationId xmlns:p14="http://schemas.microsoft.com/office/powerpoint/2010/main" val="221855313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6891" y="-584641"/>
            <a:ext cx="10364451" cy="1596177"/>
          </a:xfrm>
        </p:spPr>
        <p:txBody>
          <a:bodyPr/>
          <a:lstStyle/>
          <a:p>
            <a:r>
              <a:rPr lang="en-US" dirty="0" smtClean="0"/>
              <a:t>ENTITY RELATIONSHIP DIAGRAM – CHAN ZHI MAI</a:t>
            </a:r>
            <a:endParaRPr lang="en-US" dirty="0"/>
          </a:p>
        </p:txBody>
      </p:sp>
      <p:pic>
        <p:nvPicPr>
          <p:cNvPr id="4" name="Picture 3"/>
          <p:cNvPicPr>
            <a:picLocks noChangeAspect="1"/>
          </p:cNvPicPr>
          <p:nvPr/>
        </p:nvPicPr>
        <p:blipFill>
          <a:blip r:embed="rId2"/>
          <a:stretch>
            <a:fillRect/>
          </a:stretch>
        </p:blipFill>
        <p:spPr>
          <a:xfrm>
            <a:off x="2082841" y="406256"/>
            <a:ext cx="7352549" cy="6451744"/>
          </a:xfrm>
          <a:prstGeom prst="rect">
            <a:avLst/>
          </a:prstGeom>
        </p:spPr>
      </p:pic>
    </p:spTree>
    <p:extLst>
      <p:ext uri="{BB962C8B-B14F-4D97-AF65-F5344CB8AC3E}">
        <p14:creationId xmlns:p14="http://schemas.microsoft.com/office/powerpoint/2010/main" val="111811975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System </a:t>
            </a:r>
            <a:r>
              <a:rPr lang="en-SG" dirty="0" smtClean="0"/>
              <a:t>Functions – ZHI </a:t>
            </a:r>
            <a:r>
              <a:rPr lang="en-SG" dirty="0" err="1" smtClean="0"/>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20000"/>
          </a:bodyPr>
          <a:lstStyle/>
          <a:p>
            <a:r>
              <a:rPr lang="en-SG" dirty="0" smtClean="0"/>
              <a:t>Allocation </a:t>
            </a:r>
            <a:r>
              <a:rPr lang="en-SG" dirty="0"/>
              <a:t>of </a:t>
            </a:r>
            <a:r>
              <a:rPr lang="en-SG" dirty="0" smtClean="0"/>
              <a:t>cleaner</a:t>
            </a:r>
          </a:p>
          <a:p>
            <a:endParaRPr lang="en-SG" dirty="0" smtClean="0"/>
          </a:p>
          <a:p>
            <a:r>
              <a:rPr lang="en-SG" dirty="0" smtClean="0"/>
              <a:t>Allocation </a:t>
            </a:r>
            <a:r>
              <a:rPr lang="en-SG" dirty="0"/>
              <a:t>of </a:t>
            </a:r>
            <a:r>
              <a:rPr lang="en-SG" dirty="0" smtClean="0"/>
              <a:t>inspector</a:t>
            </a:r>
          </a:p>
          <a:p>
            <a:endParaRPr lang="en-SG" dirty="0" smtClean="0"/>
          </a:p>
          <a:p>
            <a:r>
              <a:rPr lang="en-SG" dirty="0" smtClean="0"/>
              <a:t>Management </a:t>
            </a:r>
            <a:r>
              <a:rPr lang="en-SG" dirty="0"/>
              <a:t>of room attendant </a:t>
            </a:r>
            <a:r>
              <a:rPr lang="en-SG" dirty="0" smtClean="0"/>
              <a:t>schedule</a:t>
            </a:r>
          </a:p>
          <a:p>
            <a:endParaRPr lang="en-SG" dirty="0" smtClean="0"/>
          </a:p>
          <a:p>
            <a:r>
              <a:rPr lang="en-SG" dirty="0" smtClean="0"/>
              <a:t>Management </a:t>
            </a:r>
            <a:r>
              <a:rPr lang="en-SG" dirty="0"/>
              <a:t>of room mini bar, </a:t>
            </a:r>
            <a:r>
              <a:rPr lang="en-SG" dirty="0" smtClean="0"/>
              <a:t>toiletries</a:t>
            </a:r>
          </a:p>
          <a:p>
            <a:endParaRPr lang="en-SG" dirty="0" smtClean="0"/>
          </a:p>
          <a:p>
            <a:r>
              <a:rPr lang="en-SG" dirty="0" smtClean="0"/>
              <a:t>Management </a:t>
            </a:r>
            <a:r>
              <a:rPr lang="en-SG" dirty="0"/>
              <a:t>of room </a:t>
            </a:r>
            <a:r>
              <a:rPr lang="en-SG" dirty="0" smtClean="0"/>
              <a:t>inspection</a:t>
            </a:r>
          </a:p>
          <a:p>
            <a:endParaRPr lang="en-SG" dirty="0" smtClean="0"/>
          </a:p>
          <a:p>
            <a:r>
              <a:rPr lang="en-SG" dirty="0" smtClean="0"/>
              <a:t>Remark </a:t>
            </a:r>
            <a:r>
              <a:rPr lang="en-SG" dirty="0"/>
              <a:t>of </a:t>
            </a:r>
            <a:r>
              <a:rPr lang="en-SG" dirty="0" smtClean="0"/>
              <a:t>services</a:t>
            </a:r>
          </a:p>
          <a:p>
            <a:endParaRPr lang="en-SG" dirty="0"/>
          </a:p>
          <a:p>
            <a:endParaRPr lang="en-SG" dirty="0"/>
          </a:p>
        </p:txBody>
      </p:sp>
    </p:spTree>
    <p:extLst>
      <p:ext uri="{BB962C8B-B14F-4D97-AF65-F5344CB8AC3E}">
        <p14:creationId xmlns:p14="http://schemas.microsoft.com/office/powerpoint/2010/main" val="3772852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a:t>
            </a:r>
            <a:r>
              <a:rPr lang="en-SG" dirty="0"/>
              <a:t>Characteristics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r>
              <a:rPr lang="en-SG" dirty="0"/>
              <a:t>Housekeeping </a:t>
            </a:r>
            <a:r>
              <a:rPr lang="en-SG" dirty="0" smtClean="0"/>
              <a:t>Supervisor – To allocate duties for the room attendants. Has the ability to add, edit, update and delete of information.</a:t>
            </a:r>
            <a:endParaRPr lang="en-SG" dirty="0"/>
          </a:p>
          <a:p>
            <a:pPr marL="0" indent="0">
              <a:buNone/>
            </a:pPr>
            <a:endParaRPr lang="en-SG" dirty="0" smtClean="0"/>
          </a:p>
          <a:p>
            <a:r>
              <a:rPr lang="en-SG" dirty="0" smtClean="0"/>
              <a:t>Housekeeping Manager – Has what the functions the supervisor has. Manager has the says to make any amendments to the schedule.</a:t>
            </a:r>
          </a:p>
          <a:p>
            <a:endParaRPr lang="en-SG" dirty="0"/>
          </a:p>
          <a:p>
            <a:r>
              <a:rPr lang="en-SG" dirty="0" smtClean="0"/>
              <a:t>Room Attendant – To view their job duties scheduled to them. Has the ability to change the room status to “Inspection” after completing cleaning the room.</a:t>
            </a:r>
          </a:p>
          <a:p>
            <a:endParaRPr lang="en-SG" dirty="0"/>
          </a:p>
        </p:txBody>
      </p:sp>
    </p:spTree>
    <p:extLst>
      <p:ext uri="{BB962C8B-B14F-4D97-AF65-F5344CB8AC3E}">
        <p14:creationId xmlns:p14="http://schemas.microsoft.com/office/powerpoint/2010/main" val="8398780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10000"/>
          </a:bodyPr>
          <a:lstStyle/>
          <a:p>
            <a:pPr marL="0" indent="0">
              <a:buNone/>
            </a:pPr>
            <a:r>
              <a:rPr lang="en-SG" b="1" u="sng" dirty="0"/>
              <a:t>Use Case </a:t>
            </a:r>
            <a:r>
              <a:rPr lang="en-SG" b="1" u="sng" dirty="0" smtClean="0"/>
              <a:t>1: </a:t>
            </a:r>
            <a:r>
              <a:rPr lang="en-SG" b="1" u="sng" dirty="0"/>
              <a:t>Room Attendants </a:t>
            </a:r>
            <a:r>
              <a:rPr lang="en-SG" b="1" u="sng" dirty="0" smtClean="0"/>
              <a:t>Availability</a:t>
            </a:r>
          </a:p>
          <a:p>
            <a:pPr marL="0" indent="0">
              <a:buNone/>
            </a:pPr>
            <a:endParaRPr lang="en-SG" dirty="0" smtClean="0"/>
          </a:p>
          <a:p>
            <a:pPr marL="0" indent="0">
              <a:buNone/>
            </a:pPr>
            <a:r>
              <a:rPr lang="en-SG" dirty="0" smtClean="0"/>
              <a:t>Flow </a:t>
            </a:r>
            <a:r>
              <a:rPr lang="en-SG" dirty="0"/>
              <a:t>1.1. Checking of how many room attendants are available by supervisor</a:t>
            </a:r>
          </a:p>
          <a:p>
            <a:endParaRPr lang="en-SG" dirty="0"/>
          </a:p>
          <a:p>
            <a:r>
              <a:rPr lang="en-SG" dirty="0"/>
              <a:t>1.1.1.	Supervisor click on the “Housekeeping” button at the home page to login to the system.</a:t>
            </a:r>
          </a:p>
          <a:p>
            <a:r>
              <a:rPr lang="en-SG" dirty="0"/>
              <a:t>1.1.2.	Supervisor will enter the user ID and password to login to the system.</a:t>
            </a:r>
          </a:p>
          <a:p>
            <a:r>
              <a:rPr lang="en-SG" dirty="0"/>
              <a:t>1.1.3.	Supervisor click on the “Room Attendant Availability” after being login to the system.</a:t>
            </a:r>
          </a:p>
          <a:p>
            <a:r>
              <a:rPr lang="en-SG" dirty="0"/>
              <a:t>1.1.4.	System populate the number of room attendant available for the day.</a:t>
            </a:r>
          </a:p>
          <a:p>
            <a:r>
              <a:rPr lang="en-SG" dirty="0"/>
              <a:t>1.1.5.	Supervisor will then allocate the tasks as following by the list of room attendant available.</a:t>
            </a:r>
          </a:p>
          <a:p>
            <a:endParaRPr lang="en-SG" dirty="0"/>
          </a:p>
        </p:txBody>
      </p:sp>
    </p:spTree>
    <p:extLst>
      <p:ext uri="{BB962C8B-B14F-4D97-AF65-F5344CB8AC3E}">
        <p14:creationId xmlns:p14="http://schemas.microsoft.com/office/powerpoint/2010/main" val="1691847176"/>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10000"/>
          </a:bodyPr>
          <a:lstStyle/>
          <a:p>
            <a:pPr marL="0" indent="0">
              <a:buNone/>
            </a:pPr>
            <a:r>
              <a:rPr lang="en-SG" b="1" u="sng" dirty="0"/>
              <a:t>Use Case 2: Tasks Allocation</a:t>
            </a:r>
          </a:p>
          <a:p>
            <a:pPr marL="0" indent="0">
              <a:buNone/>
            </a:pPr>
            <a:r>
              <a:rPr lang="en-SG" b="1" dirty="0"/>
              <a:t> </a:t>
            </a:r>
          </a:p>
          <a:p>
            <a:pPr marL="0" indent="0">
              <a:buNone/>
            </a:pPr>
            <a:r>
              <a:rPr lang="en-SG" dirty="0"/>
              <a:t>Flow 2.1. Supervisor Assigning Tasks to Room Attendants</a:t>
            </a:r>
          </a:p>
          <a:p>
            <a:endParaRPr lang="en-SG" dirty="0"/>
          </a:p>
          <a:p>
            <a:pPr lvl="0"/>
            <a:r>
              <a:rPr lang="en-SG" dirty="0" smtClean="0"/>
              <a:t>Supervisor click </a:t>
            </a:r>
            <a:r>
              <a:rPr lang="en-SG" dirty="0"/>
              <a:t>on the “Housekeeping” button at the home page to login to the system.</a:t>
            </a:r>
          </a:p>
          <a:p>
            <a:pPr lvl="0"/>
            <a:r>
              <a:rPr lang="en-SG" dirty="0"/>
              <a:t>Supervisor will enter the user ID and password to login to the system</a:t>
            </a:r>
          </a:p>
          <a:p>
            <a:pPr lvl="0"/>
            <a:r>
              <a:rPr lang="en-SG" dirty="0"/>
              <a:t>Supervisor click on the “Assign Task” at the home page of the hotel	 management system.</a:t>
            </a:r>
          </a:p>
          <a:p>
            <a:pPr lvl="0"/>
            <a:r>
              <a:rPr lang="en-SG" dirty="0"/>
              <a:t>Supervisor select the room attendant name available and fill in the information needed in the interface.</a:t>
            </a:r>
          </a:p>
          <a:p>
            <a:pPr lvl="0"/>
            <a:r>
              <a:rPr lang="en-SG" dirty="0"/>
              <a:t>Supervisor click on the “Add” button at the bottom of the page and task allocation is complete.	</a:t>
            </a:r>
          </a:p>
          <a:p>
            <a:endParaRPr lang="en-SG" dirty="0"/>
          </a:p>
          <a:p>
            <a:endParaRPr lang="en-SG" dirty="0"/>
          </a:p>
        </p:txBody>
      </p:sp>
    </p:spTree>
    <p:extLst>
      <p:ext uri="{BB962C8B-B14F-4D97-AF65-F5344CB8AC3E}">
        <p14:creationId xmlns:p14="http://schemas.microsoft.com/office/powerpoint/2010/main" val="11292573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61167" y="2437898"/>
            <a:ext cx="8069666" cy="3120691"/>
          </a:xfrm>
          <a:prstGeom prst="rect">
            <a:avLst/>
          </a:prstGeom>
        </p:spPr>
      </p:pic>
    </p:spTree>
    <p:extLst>
      <p:ext uri="{BB962C8B-B14F-4D97-AF65-F5344CB8AC3E}">
        <p14:creationId xmlns:p14="http://schemas.microsoft.com/office/powerpoint/2010/main" val="4591809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77500" lnSpcReduction="20000"/>
          </a:bodyPr>
          <a:lstStyle/>
          <a:p>
            <a:pPr marL="0" indent="0">
              <a:buNone/>
            </a:pPr>
            <a:r>
              <a:rPr lang="en-SG" b="1" u="sng" dirty="0"/>
              <a:t>Use Case 2: Tasks Allocation</a:t>
            </a:r>
          </a:p>
          <a:p>
            <a:pPr marL="0" indent="0">
              <a:buNone/>
            </a:pPr>
            <a:endParaRPr lang="en-SG" b="1" u="sng" dirty="0" smtClean="0"/>
          </a:p>
          <a:p>
            <a:pPr marL="0" indent="0">
              <a:buNone/>
            </a:pPr>
            <a:r>
              <a:rPr lang="en-SG" dirty="0" smtClean="0"/>
              <a:t>Flow </a:t>
            </a:r>
            <a:r>
              <a:rPr lang="en-SG" dirty="0"/>
              <a:t>2.2. Failure in Assigning Tasks to Room Attendant</a:t>
            </a:r>
          </a:p>
          <a:p>
            <a:pPr marL="0" indent="0">
              <a:buNone/>
            </a:pPr>
            <a:endParaRPr lang="en-SG" dirty="0"/>
          </a:p>
          <a:p>
            <a:pPr lvl="0"/>
            <a:r>
              <a:rPr lang="en-SG" dirty="0"/>
              <a:t>Supervisor click on the “Housekeeping” button at the home page to login to the system.</a:t>
            </a:r>
          </a:p>
          <a:p>
            <a:pPr lvl="0"/>
            <a:r>
              <a:rPr lang="en-SG" dirty="0" smtClean="0"/>
              <a:t>Supervisor </a:t>
            </a:r>
            <a:r>
              <a:rPr lang="en-SG" dirty="0"/>
              <a:t>will enter the user ID and password to login to the system</a:t>
            </a:r>
          </a:p>
          <a:p>
            <a:pPr lvl="0"/>
            <a:r>
              <a:rPr lang="en-SG" dirty="0" smtClean="0"/>
              <a:t>Supervisor </a:t>
            </a:r>
            <a:r>
              <a:rPr lang="en-SG" dirty="0"/>
              <a:t>click on the “Assign Task” at the home page of the hotel management system.</a:t>
            </a:r>
          </a:p>
          <a:p>
            <a:pPr lvl="0"/>
            <a:r>
              <a:rPr lang="en-SG" dirty="0" smtClean="0"/>
              <a:t>Supervisor </a:t>
            </a:r>
            <a:r>
              <a:rPr lang="en-SG" dirty="0"/>
              <a:t>select the room attendant name and fill in the information needed in the interface.</a:t>
            </a:r>
          </a:p>
          <a:p>
            <a:pPr lvl="0"/>
            <a:r>
              <a:rPr lang="en-SG" dirty="0" smtClean="0"/>
              <a:t>Supervisor </a:t>
            </a:r>
            <a:r>
              <a:rPr lang="en-SG" dirty="0"/>
              <a:t>click on the “Save” button at the bottom of the page.</a:t>
            </a:r>
          </a:p>
          <a:p>
            <a:pPr lvl="0"/>
            <a:r>
              <a:rPr lang="en-SG" dirty="0" smtClean="0"/>
              <a:t>System </a:t>
            </a:r>
            <a:r>
              <a:rPr lang="en-SG" dirty="0"/>
              <a:t>shows error occurred when assigning task to the room attendant. “Error Message: Room Attendant is already been assigned to another task”.</a:t>
            </a:r>
          </a:p>
          <a:p>
            <a:pPr lvl="0"/>
            <a:r>
              <a:rPr lang="en-SG" dirty="0" smtClean="0"/>
              <a:t>Supervisor </a:t>
            </a:r>
            <a:r>
              <a:rPr lang="en-SG" dirty="0"/>
              <a:t>will select another room attendant name to perform the task.</a:t>
            </a:r>
          </a:p>
          <a:p>
            <a:endParaRPr lang="en-SG" dirty="0"/>
          </a:p>
        </p:txBody>
      </p:sp>
    </p:spTree>
    <p:extLst>
      <p:ext uri="{BB962C8B-B14F-4D97-AF65-F5344CB8AC3E}">
        <p14:creationId xmlns:p14="http://schemas.microsoft.com/office/powerpoint/2010/main" val="1052759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10000"/>
          </a:bodyPr>
          <a:lstStyle/>
          <a:p>
            <a:pPr marL="0" indent="0">
              <a:buNone/>
            </a:pPr>
            <a:r>
              <a:rPr lang="en-SG" b="1" u="sng" dirty="0" smtClean="0"/>
              <a:t>Use Case 3: Task Schedule</a:t>
            </a:r>
            <a:endParaRPr lang="en-SG" dirty="0" smtClean="0"/>
          </a:p>
          <a:p>
            <a:pPr marL="0" indent="0">
              <a:buNone/>
            </a:pPr>
            <a:endParaRPr lang="en-SG" dirty="0" smtClean="0"/>
          </a:p>
          <a:p>
            <a:pPr marL="0" indent="0">
              <a:buNone/>
            </a:pPr>
            <a:r>
              <a:rPr lang="en-SG" dirty="0" smtClean="0"/>
              <a:t>Flow </a:t>
            </a:r>
            <a:r>
              <a:rPr lang="en-SG" dirty="0"/>
              <a:t>3.1. Viewing of All Room Attendant Tasks Schedule by </a:t>
            </a:r>
            <a:r>
              <a:rPr lang="en-SG" dirty="0" smtClean="0"/>
              <a:t>Supervisor</a:t>
            </a:r>
          </a:p>
          <a:p>
            <a:pPr marL="0" indent="0">
              <a:buNone/>
            </a:pPr>
            <a:endParaRPr lang="en-SG" dirty="0"/>
          </a:p>
          <a:p>
            <a:pPr lvl="0"/>
            <a:r>
              <a:rPr lang="en-SG" dirty="0"/>
              <a:t>Supervisor click on the “Housekeeping” button at the home page to login to the system.</a:t>
            </a:r>
          </a:p>
          <a:p>
            <a:pPr lvl="0"/>
            <a:r>
              <a:rPr lang="en-SG" dirty="0"/>
              <a:t>Supervisor will enter the user ID and password to login to the system</a:t>
            </a:r>
          </a:p>
          <a:p>
            <a:pPr lvl="0"/>
            <a:r>
              <a:rPr lang="en-SG" dirty="0"/>
              <a:t>Supervisor click on the “View All Room Attendant Tasks” at the home page of the hotel management system.</a:t>
            </a:r>
          </a:p>
          <a:p>
            <a:pPr lvl="0"/>
            <a:r>
              <a:rPr lang="en-SG" dirty="0"/>
              <a:t>System process the request and populate the schedule for all room attendants available for the day out on the screen.</a:t>
            </a:r>
          </a:p>
          <a:p>
            <a:pPr lvl="0"/>
            <a:r>
              <a:rPr lang="en-SG" dirty="0"/>
              <a:t>Supervisor may use this information to make arrangement when necessary</a:t>
            </a:r>
            <a:r>
              <a:rPr lang="en-SG" dirty="0" smtClean="0"/>
              <a:t>.</a:t>
            </a:r>
            <a:endParaRPr lang="en-SG" dirty="0"/>
          </a:p>
        </p:txBody>
      </p:sp>
    </p:spTree>
    <p:extLst>
      <p:ext uri="{BB962C8B-B14F-4D97-AF65-F5344CB8AC3E}">
        <p14:creationId xmlns:p14="http://schemas.microsoft.com/office/powerpoint/2010/main" val="77736526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92500" lnSpcReduction="20000"/>
          </a:bodyPr>
          <a:lstStyle/>
          <a:p>
            <a:pPr marL="0" indent="0">
              <a:buNone/>
            </a:pPr>
            <a:r>
              <a:rPr lang="en-SG" b="1" u="sng" dirty="0"/>
              <a:t>Use Case 3: Task </a:t>
            </a:r>
            <a:r>
              <a:rPr lang="en-SG" b="1" u="sng" dirty="0" smtClean="0"/>
              <a:t>Schedule</a:t>
            </a:r>
            <a:endParaRPr lang="en-SG" dirty="0" smtClean="0"/>
          </a:p>
          <a:p>
            <a:pPr marL="0" indent="0">
              <a:buNone/>
            </a:pPr>
            <a:endParaRPr lang="en-SG" dirty="0" smtClean="0"/>
          </a:p>
          <a:p>
            <a:pPr marL="0" indent="0">
              <a:buNone/>
            </a:pPr>
            <a:r>
              <a:rPr lang="en-SG" dirty="0" smtClean="0"/>
              <a:t>Flow </a:t>
            </a:r>
            <a:r>
              <a:rPr lang="en-SG" dirty="0"/>
              <a:t>3.2. Viewing of tasks schedule by the room </a:t>
            </a:r>
            <a:r>
              <a:rPr lang="en-SG" dirty="0" smtClean="0"/>
              <a:t>attendant</a:t>
            </a:r>
          </a:p>
          <a:p>
            <a:pPr marL="0" indent="0">
              <a:buNone/>
            </a:pPr>
            <a:endParaRPr lang="en-SG" dirty="0"/>
          </a:p>
          <a:p>
            <a:pPr lvl="0"/>
            <a:r>
              <a:rPr lang="en-SG" dirty="0"/>
              <a:t>Supervisor click on the “Housekeeping” button at the home page to login to the system.</a:t>
            </a:r>
          </a:p>
          <a:p>
            <a:pPr lvl="0"/>
            <a:r>
              <a:rPr lang="en-SG" dirty="0"/>
              <a:t>Supervisor will enter the user ID and password to login to the system</a:t>
            </a:r>
          </a:p>
          <a:p>
            <a:pPr lvl="0"/>
            <a:r>
              <a:rPr lang="en-SG" dirty="0"/>
              <a:t>Room attendant select the “Check Schedule” button and fill in the name of the room attendant.</a:t>
            </a:r>
          </a:p>
          <a:p>
            <a:pPr lvl="0"/>
            <a:r>
              <a:rPr lang="en-SG" dirty="0"/>
              <a:t>System process the request and populate the result out to the room attendant.</a:t>
            </a:r>
          </a:p>
          <a:p>
            <a:pPr lvl="0"/>
            <a:r>
              <a:rPr lang="en-SG" dirty="0"/>
              <a:t>Room attendant take note of the schedule and proceed to work as scheduled.</a:t>
            </a:r>
          </a:p>
          <a:p>
            <a:endParaRPr lang="en-SG" dirty="0"/>
          </a:p>
        </p:txBody>
      </p:sp>
    </p:spTree>
    <p:extLst>
      <p:ext uri="{BB962C8B-B14F-4D97-AF65-F5344CB8AC3E}">
        <p14:creationId xmlns:p14="http://schemas.microsoft.com/office/powerpoint/2010/main" val="271059125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62500" lnSpcReduction="20000"/>
          </a:bodyPr>
          <a:lstStyle/>
          <a:p>
            <a:pPr marL="0" indent="0">
              <a:buNone/>
            </a:pPr>
            <a:r>
              <a:rPr lang="en-SG" b="1" u="sng" dirty="0"/>
              <a:t>Use Case 4: Room for Inspection</a:t>
            </a:r>
            <a:endParaRPr lang="en-SG" u="sng" dirty="0"/>
          </a:p>
          <a:p>
            <a:pPr marL="0" indent="0">
              <a:buNone/>
            </a:pPr>
            <a:endParaRPr lang="en-SG" dirty="0"/>
          </a:p>
          <a:p>
            <a:pPr marL="0" indent="0">
              <a:buNone/>
            </a:pPr>
            <a:r>
              <a:rPr lang="en-SG" dirty="0"/>
              <a:t>Flow 4.1. Inspection upon Room Attendant Finishes Cleaning</a:t>
            </a:r>
          </a:p>
          <a:p>
            <a:pPr marL="0" indent="0">
              <a:buNone/>
            </a:pPr>
            <a:endParaRPr lang="en-SG" dirty="0"/>
          </a:p>
          <a:p>
            <a:pPr lvl="0"/>
            <a:r>
              <a:rPr lang="en-SG" dirty="0"/>
              <a:t>Supervisor click on the “Housekeeping” button at the home page to login to the system.</a:t>
            </a:r>
          </a:p>
          <a:p>
            <a:pPr lvl="0"/>
            <a:r>
              <a:rPr lang="en-SG" dirty="0"/>
              <a:t>Supervisor will enter the user ID and password to login to the system</a:t>
            </a:r>
          </a:p>
          <a:p>
            <a:pPr lvl="0"/>
            <a:r>
              <a:rPr lang="en-SG" dirty="0"/>
              <a:t>Room attendant click on the “Inspection” at the home page of the hotel management system. </a:t>
            </a:r>
          </a:p>
          <a:p>
            <a:pPr lvl="0"/>
            <a:r>
              <a:rPr lang="en-SG" dirty="0"/>
              <a:t>Room attendant will proceed to check the stocks availability for the room. Some examples are, the number of titbits and canned drinks.</a:t>
            </a:r>
          </a:p>
          <a:p>
            <a:pPr lvl="0"/>
            <a:r>
              <a:rPr lang="en-SG" dirty="0"/>
              <a:t>If there is any consumption of food, state the number of consume items and unit price.</a:t>
            </a:r>
          </a:p>
          <a:p>
            <a:pPr lvl="0"/>
            <a:r>
              <a:rPr lang="en-SG" dirty="0"/>
              <a:t>Room attendant will proceed to restock the products of the following items.</a:t>
            </a:r>
          </a:p>
          <a:p>
            <a:pPr lvl="0"/>
            <a:r>
              <a:rPr lang="en-SG" dirty="0"/>
              <a:t>Room attendant will then proceed to change the room status to “Inspection” so to notify the supervisor that the room is ready for inspection.</a:t>
            </a:r>
          </a:p>
          <a:p>
            <a:pPr lvl="0"/>
            <a:r>
              <a:rPr lang="en-SG" dirty="0"/>
              <a:t>Supervisor will check the system and proceed to inspect the room upon ready.</a:t>
            </a:r>
          </a:p>
          <a:p>
            <a:endParaRPr lang="en-SG" dirty="0"/>
          </a:p>
        </p:txBody>
      </p:sp>
    </p:spTree>
    <p:extLst>
      <p:ext uri="{BB962C8B-B14F-4D97-AF65-F5344CB8AC3E}">
        <p14:creationId xmlns:p14="http://schemas.microsoft.com/office/powerpoint/2010/main" val="53853075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10000"/>
          </a:bodyPr>
          <a:lstStyle/>
          <a:p>
            <a:pPr marL="0" indent="0">
              <a:buNone/>
            </a:pPr>
            <a:r>
              <a:rPr lang="en-SG" b="1" dirty="0"/>
              <a:t>Use Case 5: Room Status</a:t>
            </a:r>
            <a:endParaRPr lang="en-SG" dirty="0"/>
          </a:p>
          <a:p>
            <a:pPr marL="0" indent="0">
              <a:buNone/>
            </a:pPr>
            <a:endParaRPr lang="en-SG" dirty="0"/>
          </a:p>
          <a:p>
            <a:pPr marL="0" indent="0">
              <a:buNone/>
            </a:pPr>
            <a:r>
              <a:rPr lang="en-SG" dirty="0"/>
              <a:t>Flow 5.1. Knowing the Status of Room Availability  </a:t>
            </a:r>
          </a:p>
          <a:p>
            <a:pPr marL="0" indent="0">
              <a:buNone/>
            </a:pPr>
            <a:endParaRPr lang="en-SG" dirty="0"/>
          </a:p>
          <a:p>
            <a:pPr lvl="0"/>
            <a:r>
              <a:rPr lang="en-SG" dirty="0"/>
              <a:t>Supervisor click on the “Housekeeping” button at the home page to login to the system.</a:t>
            </a:r>
          </a:p>
          <a:p>
            <a:pPr lvl="0"/>
            <a:r>
              <a:rPr lang="en-SG" dirty="0"/>
              <a:t>Supervisor will enter the user ID and password to login to the system</a:t>
            </a:r>
          </a:p>
          <a:p>
            <a:pPr lvl="0"/>
            <a:r>
              <a:rPr lang="en-SG" dirty="0"/>
              <a:t>Supervisor click on the “Room Management” button at the home page of the hotel management system.</a:t>
            </a:r>
          </a:p>
          <a:p>
            <a:pPr lvl="0"/>
            <a:r>
              <a:rPr lang="en-SG" dirty="0"/>
              <a:t>The system populate the results of all rooms’ information to display onto the screen.</a:t>
            </a:r>
          </a:p>
          <a:p>
            <a:pPr lvl="0"/>
            <a:r>
              <a:rPr lang="en-SG" dirty="0"/>
              <a:t>The screen will be in column view and the status of the room will be shown out in different status like, “Vacant, Occupied”</a:t>
            </a:r>
          </a:p>
          <a:p>
            <a:endParaRPr lang="en-SG" dirty="0"/>
          </a:p>
        </p:txBody>
      </p:sp>
    </p:spTree>
    <p:extLst>
      <p:ext uri="{BB962C8B-B14F-4D97-AF65-F5344CB8AC3E}">
        <p14:creationId xmlns:p14="http://schemas.microsoft.com/office/powerpoint/2010/main" val="258389610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Functional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fontScale="85000" lnSpcReduction="10000"/>
          </a:bodyPr>
          <a:lstStyle/>
          <a:p>
            <a:pPr marL="0" indent="0">
              <a:buNone/>
            </a:pPr>
            <a:r>
              <a:rPr lang="en-SG" b="1" dirty="0"/>
              <a:t>Use Case 5: Room Status</a:t>
            </a:r>
            <a:endParaRPr lang="en-SG" dirty="0"/>
          </a:p>
          <a:p>
            <a:pPr marL="0" indent="0">
              <a:buNone/>
            </a:pPr>
            <a:endParaRPr lang="en-SG" dirty="0"/>
          </a:p>
          <a:p>
            <a:pPr marL="0" indent="0">
              <a:buNone/>
            </a:pPr>
            <a:r>
              <a:rPr lang="en-SG" dirty="0"/>
              <a:t>Flow 5.2. Knowing the Status of the Guests Check-In and Check-Out Time</a:t>
            </a:r>
          </a:p>
          <a:p>
            <a:endParaRPr lang="en-SG" dirty="0"/>
          </a:p>
          <a:p>
            <a:pPr lvl="0"/>
            <a:r>
              <a:rPr lang="en-SG" dirty="0"/>
              <a:t>Supervisor click on the “Housekeeping” button at the home page to login to the system.</a:t>
            </a:r>
          </a:p>
          <a:p>
            <a:pPr lvl="0"/>
            <a:r>
              <a:rPr lang="en-SG" dirty="0"/>
              <a:t>Supervisor will enter the user ID and password to login to the system</a:t>
            </a:r>
          </a:p>
          <a:p>
            <a:pPr lvl="0"/>
            <a:r>
              <a:rPr lang="en-SG" dirty="0"/>
              <a:t>Users click on the “Room Management” button at the home page of the hotel management system.</a:t>
            </a:r>
          </a:p>
          <a:p>
            <a:pPr lvl="0"/>
            <a:r>
              <a:rPr lang="en-SG" dirty="0"/>
              <a:t>The system populate the results of all rooms’ information to display onto the screen.</a:t>
            </a:r>
          </a:p>
          <a:p>
            <a:pPr lvl="0"/>
            <a:r>
              <a:rPr lang="en-SG" dirty="0"/>
              <a:t>The screen will be in column view and the status of the guests check-in and check-out time will be shown out in date and time format like. “25/05/2015 @ 1.30PM”</a:t>
            </a:r>
          </a:p>
          <a:p>
            <a:endParaRPr lang="en-SG" dirty="0"/>
          </a:p>
        </p:txBody>
      </p:sp>
    </p:spTree>
    <p:extLst>
      <p:ext uri="{BB962C8B-B14F-4D97-AF65-F5344CB8AC3E}">
        <p14:creationId xmlns:p14="http://schemas.microsoft.com/office/powerpoint/2010/main" val="9419504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a:t>Room Management </a:t>
            </a:r>
            <a:r>
              <a:rPr lang="en-SG" sz="2400" b="1" u="sng" dirty="0" smtClean="0"/>
              <a:t>Table</a:t>
            </a:r>
          </a:p>
          <a:p>
            <a:pPr marL="0" indent="0">
              <a:buNone/>
            </a:pPr>
            <a:endParaRPr lang="en-SG" sz="2400" b="1" dirty="0"/>
          </a:p>
          <a:p>
            <a:pPr marL="0" indent="0">
              <a:buNone/>
            </a:pPr>
            <a:endParaRPr lang="en-SG" sz="2400" dirty="0"/>
          </a:p>
        </p:txBody>
      </p:sp>
      <p:graphicFrame>
        <p:nvGraphicFramePr>
          <p:cNvPr id="4" name="Table 3"/>
          <p:cNvGraphicFramePr>
            <a:graphicFrameLocks noGrp="1"/>
          </p:cNvGraphicFramePr>
          <p:nvPr>
            <p:extLst/>
          </p:nvPr>
        </p:nvGraphicFramePr>
        <p:xfrm>
          <a:off x="964277" y="2341013"/>
          <a:ext cx="8163099" cy="4194713"/>
        </p:xfrm>
        <a:graphic>
          <a:graphicData uri="http://schemas.openxmlformats.org/drawingml/2006/table">
            <a:tbl>
              <a:tblPr firstRow="1" firstCol="1" bandRow="1">
                <a:tableStyleId>{5C22544A-7EE6-4342-B048-85BDC9FD1C3A}</a:tableStyleId>
              </a:tblPr>
              <a:tblGrid>
                <a:gridCol w="2258655"/>
                <a:gridCol w="2757510"/>
                <a:gridCol w="804479"/>
                <a:gridCol w="2342455"/>
              </a:tblGrid>
              <a:tr h="838943">
                <a:tc>
                  <a:txBody>
                    <a:bodyPr/>
                    <a:lstStyle/>
                    <a:p>
                      <a:pPr algn="ctr">
                        <a:spcAft>
                          <a:spcPts val="0"/>
                        </a:spcAft>
                      </a:pPr>
                      <a:r>
                        <a:rPr lang="en-SG" sz="1200" dirty="0">
                          <a:effectLst/>
                        </a:rPr>
                        <a:t>Data Name</a:t>
                      </a:r>
                      <a:endParaRPr lang="en-SG" sz="1200" dirty="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Data Type</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dirty="0">
                          <a:effectLst/>
                        </a:rPr>
                        <a:t>Allow Nulls</a:t>
                      </a:r>
                      <a:endParaRPr lang="en-SG" sz="1200" dirty="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dirty="0">
                          <a:effectLst/>
                        </a:rPr>
                        <a:t>Description/Example</a:t>
                      </a:r>
                      <a:endParaRPr lang="en-SG" sz="1200" dirty="0">
                        <a:effectLst/>
                        <a:latin typeface="Times New Roman" panose="02020603050405020304" pitchFamily="18" charset="0"/>
                        <a:ea typeface="Times New Roman" panose="02020603050405020304" pitchFamily="18" charset="0"/>
                      </a:endParaRPr>
                    </a:p>
                  </a:txBody>
                  <a:tcPr marL="66111" marR="66111" marT="0" marB="0"/>
                </a:tc>
              </a:tr>
              <a:tr h="419471">
                <a:tc>
                  <a:txBody>
                    <a:bodyPr/>
                    <a:lstStyle/>
                    <a:p>
                      <a:pPr algn="ctr">
                        <a:spcAft>
                          <a:spcPts val="0"/>
                        </a:spcAft>
                      </a:pPr>
                      <a:r>
                        <a:rPr lang="en-SG" sz="1200">
                          <a:effectLst/>
                        </a:rPr>
                        <a:t>RMID</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VarChar(10)</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No</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R001</a:t>
                      </a:r>
                      <a:endParaRPr lang="en-SG" sz="1200">
                        <a:effectLst/>
                        <a:latin typeface="Times New Roman" panose="02020603050405020304" pitchFamily="18" charset="0"/>
                        <a:ea typeface="Times New Roman" panose="02020603050405020304" pitchFamily="18" charset="0"/>
                      </a:endParaRPr>
                    </a:p>
                  </a:txBody>
                  <a:tcPr marL="66111" marR="66111" marT="0" marB="0"/>
                </a:tc>
              </a:tr>
              <a:tr h="419471">
                <a:tc>
                  <a:txBody>
                    <a:bodyPr/>
                    <a:lstStyle/>
                    <a:p>
                      <a:pPr algn="ctr">
                        <a:spcAft>
                          <a:spcPts val="0"/>
                        </a:spcAft>
                      </a:pPr>
                      <a:r>
                        <a:rPr lang="en-SG" sz="1200">
                          <a:effectLst/>
                        </a:rPr>
                        <a:t>Availability</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VarChar(20)</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No</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Occupied or Vacant</a:t>
                      </a:r>
                      <a:endParaRPr lang="en-SG" sz="1200">
                        <a:effectLst/>
                        <a:latin typeface="Times New Roman" panose="02020603050405020304" pitchFamily="18" charset="0"/>
                        <a:ea typeface="Times New Roman" panose="02020603050405020304" pitchFamily="18" charset="0"/>
                      </a:endParaRPr>
                    </a:p>
                  </a:txBody>
                  <a:tcPr marL="66111" marR="66111" marT="0" marB="0"/>
                </a:tc>
              </a:tr>
              <a:tr h="838943">
                <a:tc>
                  <a:txBody>
                    <a:bodyPr/>
                    <a:lstStyle/>
                    <a:p>
                      <a:pPr algn="ctr">
                        <a:spcAft>
                          <a:spcPts val="0"/>
                        </a:spcAft>
                      </a:pPr>
                      <a:r>
                        <a:rPr lang="en-SG" sz="1200">
                          <a:effectLst/>
                        </a:rPr>
                        <a:t>Status</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VarChar(20)</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No</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Cleaned / Dirty / Inspect</a:t>
                      </a:r>
                      <a:endParaRPr lang="en-SG" sz="1200">
                        <a:effectLst/>
                        <a:latin typeface="Times New Roman" panose="02020603050405020304" pitchFamily="18" charset="0"/>
                        <a:ea typeface="Times New Roman" panose="02020603050405020304" pitchFamily="18" charset="0"/>
                      </a:endParaRPr>
                    </a:p>
                  </a:txBody>
                  <a:tcPr marL="66111" marR="66111" marT="0" marB="0"/>
                </a:tc>
              </a:tr>
              <a:tr h="1677885">
                <a:tc>
                  <a:txBody>
                    <a:bodyPr/>
                    <a:lstStyle/>
                    <a:p>
                      <a:pPr algn="ctr">
                        <a:spcAft>
                          <a:spcPts val="0"/>
                        </a:spcAft>
                      </a:pPr>
                      <a:r>
                        <a:rPr lang="en-SG" sz="1200">
                          <a:effectLst/>
                        </a:rPr>
                        <a:t>Remarks</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dirty="0" err="1">
                          <a:effectLst/>
                        </a:rPr>
                        <a:t>VarChar</a:t>
                      </a:r>
                      <a:r>
                        <a:rPr lang="en-SG" sz="1200" dirty="0">
                          <a:effectLst/>
                        </a:rPr>
                        <a:t>(300)</a:t>
                      </a:r>
                      <a:endParaRPr lang="en-SG" sz="1200" dirty="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a:effectLst/>
                        </a:rPr>
                        <a:t>Yes</a:t>
                      </a:r>
                      <a:endParaRPr lang="en-SG" sz="1200">
                        <a:effectLst/>
                        <a:latin typeface="Times New Roman" panose="02020603050405020304" pitchFamily="18" charset="0"/>
                        <a:ea typeface="Times New Roman" panose="02020603050405020304" pitchFamily="18" charset="0"/>
                      </a:endParaRPr>
                    </a:p>
                  </a:txBody>
                  <a:tcPr marL="66111" marR="66111" marT="0" marB="0"/>
                </a:tc>
                <a:tc>
                  <a:txBody>
                    <a:bodyPr/>
                    <a:lstStyle/>
                    <a:p>
                      <a:pPr algn="ctr">
                        <a:spcAft>
                          <a:spcPts val="0"/>
                        </a:spcAft>
                      </a:pPr>
                      <a:r>
                        <a:rPr lang="en-SG" sz="1200" dirty="0">
                          <a:effectLst/>
                        </a:rPr>
                        <a:t>Elderly in this room. Require special attention when necessary</a:t>
                      </a:r>
                      <a:endParaRPr lang="en-SG" sz="1200" dirty="0">
                        <a:effectLst/>
                        <a:latin typeface="Times New Roman" panose="02020603050405020304" pitchFamily="18" charset="0"/>
                        <a:ea typeface="Times New Roman" panose="02020603050405020304" pitchFamily="18" charset="0"/>
                      </a:endParaRPr>
                    </a:p>
                  </a:txBody>
                  <a:tcPr marL="66111" marR="66111" marT="0" marB="0"/>
                </a:tc>
              </a:tr>
            </a:tbl>
          </a:graphicData>
        </a:graphic>
      </p:graphicFrame>
    </p:spTree>
    <p:extLst>
      <p:ext uri="{BB962C8B-B14F-4D97-AF65-F5344CB8AC3E}">
        <p14:creationId xmlns:p14="http://schemas.microsoft.com/office/powerpoint/2010/main" val="83911856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smtClean="0"/>
              <a:t>Duty Table</a:t>
            </a:r>
            <a:endParaRPr lang="en-SG" sz="2400" b="1" u="sng" dirty="0"/>
          </a:p>
        </p:txBody>
      </p:sp>
      <p:graphicFrame>
        <p:nvGraphicFramePr>
          <p:cNvPr id="4" name="Table 3"/>
          <p:cNvGraphicFramePr>
            <a:graphicFrameLocks noGrp="1"/>
          </p:cNvGraphicFramePr>
          <p:nvPr>
            <p:extLst/>
          </p:nvPr>
        </p:nvGraphicFramePr>
        <p:xfrm>
          <a:off x="940032" y="2294316"/>
          <a:ext cx="7223971" cy="4352142"/>
        </p:xfrm>
        <a:graphic>
          <a:graphicData uri="http://schemas.openxmlformats.org/drawingml/2006/table">
            <a:tbl>
              <a:tblPr firstRow="1" firstCol="1" bandRow="1">
                <a:tableStyleId>{5C22544A-7EE6-4342-B048-85BDC9FD1C3A}</a:tableStyleId>
              </a:tblPr>
              <a:tblGrid>
                <a:gridCol w="1998806"/>
                <a:gridCol w="2440271"/>
                <a:gridCol w="711928"/>
                <a:gridCol w="2072966"/>
              </a:tblGrid>
              <a:tr h="512017">
                <a:tc>
                  <a:txBody>
                    <a:bodyPr/>
                    <a:lstStyle/>
                    <a:p>
                      <a:pPr algn="ctr">
                        <a:spcAft>
                          <a:spcPts val="0"/>
                        </a:spcAft>
                      </a:pPr>
                      <a:r>
                        <a:rPr lang="en-SG" sz="1600" dirty="0">
                          <a:effectLst/>
                        </a:rPr>
                        <a:t>Data Name</a:t>
                      </a:r>
                      <a:endParaRPr lang="en-SG" sz="1600" dirty="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Data Type</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Allow Nulls</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Description/Example</a:t>
                      </a:r>
                      <a:endParaRPr lang="en-SG" sz="1600">
                        <a:effectLst/>
                        <a:latin typeface="Times New Roman" panose="02020603050405020304" pitchFamily="18" charset="0"/>
                        <a:ea typeface="Times New Roman" panose="02020603050405020304" pitchFamily="18" charset="0"/>
                      </a:endParaRPr>
                    </a:p>
                  </a:txBody>
                  <a:tcPr marL="94226" marR="94226" marT="0" marB="0"/>
                </a:tc>
              </a:tr>
              <a:tr h="256008">
                <a:tc>
                  <a:txBody>
                    <a:bodyPr/>
                    <a:lstStyle/>
                    <a:p>
                      <a:pPr algn="ctr">
                        <a:spcAft>
                          <a:spcPts val="0"/>
                        </a:spcAft>
                      </a:pPr>
                      <a:r>
                        <a:rPr lang="en-SG" sz="1600">
                          <a:effectLst/>
                        </a:rPr>
                        <a:t>DutyID</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VarChar(10)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D001</a:t>
                      </a:r>
                      <a:endParaRPr lang="en-SG" sz="1600">
                        <a:effectLst/>
                        <a:latin typeface="Times New Roman" panose="02020603050405020304" pitchFamily="18" charset="0"/>
                        <a:ea typeface="Times New Roman" panose="02020603050405020304" pitchFamily="18" charset="0"/>
                      </a:endParaRPr>
                    </a:p>
                  </a:txBody>
                  <a:tcPr marL="94226" marR="94226" marT="0" marB="0"/>
                </a:tc>
              </a:tr>
              <a:tr h="256008">
                <a:tc>
                  <a:txBody>
                    <a:bodyPr/>
                    <a:lstStyle/>
                    <a:p>
                      <a:pPr algn="ctr">
                        <a:spcAft>
                          <a:spcPts val="0"/>
                        </a:spcAft>
                      </a:pPr>
                      <a:r>
                        <a:rPr lang="en-SG" sz="1600">
                          <a:effectLst/>
                        </a:rPr>
                        <a:t>Date</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Date</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27/06/2015</a:t>
                      </a:r>
                      <a:endParaRPr lang="en-SG" sz="1600">
                        <a:effectLst/>
                        <a:latin typeface="Times New Roman" panose="02020603050405020304" pitchFamily="18" charset="0"/>
                        <a:ea typeface="Times New Roman" panose="02020603050405020304" pitchFamily="18" charset="0"/>
                      </a:endParaRPr>
                    </a:p>
                  </a:txBody>
                  <a:tcPr marL="94226" marR="94226" marT="0" marB="0"/>
                </a:tc>
              </a:tr>
              <a:tr h="256008">
                <a:tc>
                  <a:txBody>
                    <a:bodyPr/>
                    <a:lstStyle/>
                    <a:p>
                      <a:pPr algn="ctr">
                        <a:spcAft>
                          <a:spcPts val="0"/>
                        </a:spcAft>
                      </a:pPr>
                      <a:r>
                        <a:rPr lang="en-SG" sz="1600">
                          <a:effectLst/>
                        </a:rPr>
                        <a:t>Level</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VarChar(30)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Level 26</a:t>
                      </a:r>
                      <a:endParaRPr lang="en-SG" sz="1600">
                        <a:effectLst/>
                        <a:latin typeface="Times New Roman" panose="02020603050405020304" pitchFamily="18" charset="0"/>
                        <a:ea typeface="Times New Roman" panose="02020603050405020304" pitchFamily="18" charset="0"/>
                      </a:endParaRPr>
                    </a:p>
                  </a:txBody>
                  <a:tcPr marL="94226" marR="94226" marT="0" marB="0"/>
                </a:tc>
              </a:tr>
              <a:tr h="256008">
                <a:tc>
                  <a:txBody>
                    <a:bodyPr/>
                    <a:lstStyle/>
                    <a:p>
                      <a:pPr algn="ctr">
                        <a:spcAft>
                          <a:spcPts val="0"/>
                        </a:spcAft>
                      </a:pPr>
                      <a:r>
                        <a:rPr lang="en-SG" sz="1600">
                          <a:effectLst/>
                        </a:rPr>
                        <a:t>Unit</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VarChar(30)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112</a:t>
                      </a:r>
                      <a:endParaRPr lang="en-SG" sz="1600">
                        <a:effectLst/>
                        <a:latin typeface="Times New Roman" panose="02020603050405020304" pitchFamily="18" charset="0"/>
                        <a:ea typeface="Times New Roman" panose="02020603050405020304" pitchFamily="18" charset="0"/>
                      </a:endParaRPr>
                    </a:p>
                  </a:txBody>
                  <a:tcPr marL="94226" marR="94226" marT="0" marB="0"/>
                </a:tc>
              </a:tr>
              <a:tr h="1280043">
                <a:tc>
                  <a:txBody>
                    <a:bodyPr/>
                    <a:lstStyle/>
                    <a:p>
                      <a:pPr algn="ctr">
                        <a:spcAft>
                          <a:spcPts val="0"/>
                        </a:spcAft>
                      </a:pPr>
                      <a:r>
                        <a:rPr lang="en-SG" sz="1600">
                          <a:effectLst/>
                        </a:rPr>
                        <a:t>DutyName</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VarChar(30)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General Maintenance, Room Maintenance, Estate Maintenance, Security </a:t>
                      </a:r>
                      <a:endParaRPr lang="en-SG" sz="1600">
                        <a:effectLst/>
                        <a:latin typeface="Times New Roman" panose="02020603050405020304" pitchFamily="18" charset="0"/>
                        <a:ea typeface="Times New Roman" panose="02020603050405020304" pitchFamily="18" charset="0"/>
                      </a:endParaRPr>
                    </a:p>
                  </a:txBody>
                  <a:tcPr marL="94226" marR="94226" marT="0" marB="0"/>
                </a:tc>
              </a:tr>
              <a:tr h="768025">
                <a:tc>
                  <a:txBody>
                    <a:bodyPr/>
                    <a:lstStyle/>
                    <a:p>
                      <a:pPr algn="ctr">
                        <a:spcAft>
                          <a:spcPts val="0"/>
                        </a:spcAft>
                      </a:pPr>
                      <a:r>
                        <a:rPr lang="en-SG" sz="1600">
                          <a:effectLst/>
                        </a:rPr>
                        <a:t>DutyDescription</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VarChar(50)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Carpet the floor, Dust the room, Make bed, Change bedsheet</a:t>
                      </a:r>
                      <a:endParaRPr lang="en-SG" sz="1600">
                        <a:effectLst/>
                        <a:latin typeface="Times New Roman" panose="02020603050405020304" pitchFamily="18" charset="0"/>
                        <a:ea typeface="Times New Roman" panose="02020603050405020304" pitchFamily="18" charset="0"/>
                      </a:endParaRPr>
                    </a:p>
                  </a:txBody>
                  <a:tcPr marL="94226" marR="94226" marT="0" marB="0"/>
                </a:tc>
              </a:tr>
              <a:tr h="256008">
                <a:tc>
                  <a:txBody>
                    <a:bodyPr/>
                    <a:lstStyle/>
                    <a:p>
                      <a:pPr algn="ctr">
                        <a:spcAft>
                          <a:spcPts val="0"/>
                        </a:spcAft>
                      </a:pPr>
                      <a:r>
                        <a:rPr lang="en-SG" sz="1600">
                          <a:effectLst/>
                        </a:rPr>
                        <a:t>AssignedBy</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VarChar(30)</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No</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Derek Tan</a:t>
                      </a:r>
                      <a:endParaRPr lang="en-SG" sz="1600">
                        <a:effectLst/>
                        <a:latin typeface="Times New Roman" panose="02020603050405020304" pitchFamily="18" charset="0"/>
                        <a:ea typeface="Times New Roman" panose="02020603050405020304" pitchFamily="18" charset="0"/>
                      </a:endParaRPr>
                    </a:p>
                  </a:txBody>
                  <a:tcPr marL="94226" marR="94226" marT="0" marB="0"/>
                </a:tc>
              </a:tr>
              <a:tr h="512017">
                <a:tc>
                  <a:txBody>
                    <a:bodyPr/>
                    <a:lstStyle/>
                    <a:p>
                      <a:pPr algn="ctr">
                        <a:spcAft>
                          <a:spcPts val="0"/>
                        </a:spcAft>
                      </a:pPr>
                      <a:r>
                        <a:rPr lang="en-SG" sz="1600">
                          <a:effectLst/>
                        </a:rPr>
                        <a:t>Remarks</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dirty="0" err="1">
                          <a:effectLst/>
                        </a:rPr>
                        <a:t>VarChar</a:t>
                      </a:r>
                      <a:r>
                        <a:rPr lang="en-SG" sz="1600" dirty="0">
                          <a:effectLst/>
                        </a:rPr>
                        <a:t>(100)</a:t>
                      </a:r>
                      <a:endParaRPr lang="en-SG" sz="1600" dirty="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a:effectLst/>
                        </a:rPr>
                        <a:t>Yes</a:t>
                      </a:r>
                      <a:endParaRPr lang="en-SG" sz="1600">
                        <a:effectLst/>
                        <a:latin typeface="Times New Roman" panose="02020603050405020304" pitchFamily="18" charset="0"/>
                        <a:ea typeface="Times New Roman" panose="02020603050405020304" pitchFamily="18" charset="0"/>
                      </a:endParaRPr>
                    </a:p>
                  </a:txBody>
                  <a:tcPr marL="94226" marR="94226" marT="0" marB="0"/>
                </a:tc>
                <a:tc>
                  <a:txBody>
                    <a:bodyPr/>
                    <a:lstStyle/>
                    <a:p>
                      <a:pPr algn="ctr">
                        <a:spcAft>
                          <a:spcPts val="0"/>
                        </a:spcAft>
                      </a:pPr>
                      <a:r>
                        <a:rPr lang="en-SG" sz="1600" dirty="0">
                          <a:effectLst/>
                        </a:rPr>
                        <a:t>Duty for the period for 1 month</a:t>
                      </a:r>
                      <a:endParaRPr lang="en-SG" sz="1600" dirty="0">
                        <a:effectLst/>
                        <a:latin typeface="Times New Roman" panose="02020603050405020304" pitchFamily="18" charset="0"/>
                        <a:ea typeface="Times New Roman" panose="02020603050405020304" pitchFamily="18" charset="0"/>
                      </a:endParaRPr>
                    </a:p>
                  </a:txBody>
                  <a:tcPr marL="94226" marR="94226" marT="0" marB="0"/>
                </a:tc>
              </a:tr>
            </a:tbl>
          </a:graphicData>
        </a:graphic>
      </p:graphicFrame>
    </p:spTree>
    <p:extLst>
      <p:ext uri="{BB962C8B-B14F-4D97-AF65-F5344CB8AC3E}">
        <p14:creationId xmlns:p14="http://schemas.microsoft.com/office/powerpoint/2010/main" val="33342459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Data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smtClean="0"/>
              <a:t>Housekeeping Table</a:t>
            </a:r>
            <a:endParaRPr lang="en-SG" sz="2400" b="1" u="sng" dirty="0"/>
          </a:p>
        </p:txBody>
      </p:sp>
      <p:graphicFrame>
        <p:nvGraphicFramePr>
          <p:cNvPr id="4" name="Table 3"/>
          <p:cNvGraphicFramePr>
            <a:graphicFrameLocks noGrp="1"/>
          </p:cNvGraphicFramePr>
          <p:nvPr>
            <p:extLst/>
          </p:nvPr>
        </p:nvGraphicFramePr>
        <p:xfrm>
          <a:off x="921325" y="2439105"/>
          <a:ext cx="8769237" cy="4269587"/>
        </p:xfrm>
        <a:graphic>
          <a:graphicData uri="http://schemas.openxmlformats.org/drawingml/2006/table">
            <a:tbl>
              <a:tblPr firstRow="1" firstCol="1" bandRow="1">
                <a:tableStyleId>{5C22544A-7EE6-4342-B048-85BDC9FD1C3A}</a:tableStyleId>
              </a:tblPr>
              <a:tblGrid>
                <a:gridCol w="2426367"/>
                <a:gridCol w="2962265"/>
                <a:gridCol w="864215"/>
                <a:gridCol w="2516390"/>
              </a:tblGrid>
              <a:tr h="610034">
                <a:tc>
                  <a:txBody>
                    <a:bodyPr/>
                    <a:lstStyle/>
                    <a:p>
                      <a:pPr algn="ctr">
                        <a:spcAft>
                          <a:spcPts val="0"/>
                        </a:spcAft>
                      </a:pPr>
                      <a:r>
                        <a:rPr lang="en-SG" sz="2000">
                          <a:effectLst/>
                        </a:rPr>
                        <a:t>Data Name</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Data Type</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Allow Nulls</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Description/Example</a:t>
                      </a:r>
                      <a:endParaRPr lang="en-SG" sz="2000">
                        <a:effectLst/>
                        <a:latin typeface="Times New Roman" panose="02020603050405020304" pitchFamily="18" charset="0"/>
                        <a:ea typeface="Times New Roman" panose="02020603050405020304" pitchFamily="18" charset="0"/>
                      </a:endParaRPr>
                    </a:p>
                  </a:txBody>
                  <a:tcPr marL="114381" marR="114381" marT="0" marB="0"/>
                </a:tc>
              </a:tr>
              <a:tr h="305017">
                <a:tc>
                  <a:txBody>
                    <a:bodyPr/>
                    <a:lstStyle/>
                    <a:p>
                      <a:pPr algn="ctr">
                        <a:spcAft>
                          <a:spcPts val="0"/>
                        </a:spcAft>
                      </a:pPr>
                      <a:r>
                        <a:rPr lang="en-SG" sz="2000">
                          <a:effectLst/>
                        </a:rPr>
                        <a:t>HKID</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VarChar(10)</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No</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HK001</a:t>
                      </a:r>
                      <a:endParaRPr lang="en-SG" sz="2000">
                        <a:effectLst/>
                        <a:latin typeface="Times New Roman" panose="02020603050405020304" pitchFamily="18" charset="0"/>
                        <a:ea typeface="Times New Roman" panose="02020603050405020304" pitchFamily="18" charset="0"/>
                      </a:endParaRPr>
                    </a:p>
                  </a:txBody>
                  <a:tcPr marL="114381" marR="114381" marT="0" marB="0"/>
                </a:tc>
              </a:tr>
              <a:tr h="610034">
                <a:tc>
                  <a:txBody>
                    <a:bodyPr/>
                    <a:lstStyle/>
                    <a:p>
                      <a:pPr algn="ctr">
                        <a:spcAft>
                          <a:spcPts val="0"/>
                        </a:spcAft>
                      </a:pPr>
                      <a:r>
                        <a:rPr lang="en-SG" sz="2000">
                          <a:effectLst/>
                        </a:rPr>
                        <a:t>Name </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VarChar(50)</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No</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Towel, Cups, Blankets, Shampoo, </a:t>
                      </a:r>
                      <a:endParaRPr lang="en-SG" sz="2000">
                        <a:effectLst/>
                        <a:latin typeface="Times New Roman" panose="02020603050405020304" pitchFamily="18" charset="0"/>
                        <a:ea typeface="Times New Roman" panose="02020603050405020304" pitchFamily="18" charset="0"/>
                      </a:endParaRPr>
                    </a:p>
                  </a:txBody>
                  <a:tcPr marL="114381" marR="114381" marT="0" marB="0"/>
                </a:tc>
              </a:tr>
              <a:tr h="305017">
                <a:tc>
                  <a:txBody>
                    <a:bodyPr/>
                    <a:lstStyle/>
                    <a:p>
                      <a:pPr algn="ctr">
                        <a:spcAft>
                          <a:spcPts val="0"/>
                        </a:spcAft>
                      </a:pPr>
                      <a:r>
                        <a:rPr lang="en-SG" sz="2000">
                          <a:effectLst/>
                        </a:rPr>
                        <a:t>Quantity</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Integer(100)</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No</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54</a:t>
                      </a:r>
                      <a:endParaRPr lang="en-SG" sz="2000">
                        <a:effectLst/>
                        <a:latin typeface="Times New Roman" panose="02020603050405020304" pitchFamily="18" charset="0"/>
                        <a:ea typeface="Times New Roman" panose="02020603050405020304" pitchFamily="18" charset="0"/>
                      </a:endParaRPr>
                    </a:p>
                  </a:txBody>
                  <a:tcPr marL="114381" marR="114381" marT="0" marB="0"/>
                </a:tc>
              </a:tr>
              <a:tr h="915051">
                <a:tc>
                  <a:txBody>
                    <a:bodyPr/>
                    <a:lstStyle/>
                    <a:p>
                      <a:pPr algn="ctr">
                        <a:spcAft>
                          <a:spcPts val="0"/>
                        </a:spcAft>
                      </a:pPr>
                      <a:r>
                        <a:rPr lang="en-SG" sz="2000">
                          <a:effectLst/>
                        </a:rPr>
                        <a:t>Consume</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VarChar(100)</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No</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Room #12-112 consume 3 packets of tisbits</a:t>
                      </a:r>
                      <a:endParaRPr lang="en-SG" sz="2000">
                        <a:effectLst/>
                        <a:latin typeface="Times New Roman" panose="02020603050405020304" pitchFamily="18" charset="0"/>
                        <a:ea typeface="Times New Roman" panose="02020603050405020304" pitchFamily="18" charset="0"/>
                      </a:endParaRPr>
                    </a:p>
                  </a:txBody>
                  <a:tcPr marL="114381" marR="114381" marT="0" marB="0"/>
                </a:tc>
              </a:tr>
              <a:tr h="1220068">
                <a:tc>
                  <a:txBody>
                    <a:bodyPr/>
                    <a:lstStyle/>
                    <a:p>
                      <a:pPr algn="ctr">
                        <a:spcAft>
                          <a:spcPts val="0"/>
                        </a:spcAft>
                      </a:pPr>
                      <a:r>
                        <a:rPr lang="en-SG" sz="2000">
                          <a:effectLst/>
                        </a:rPr>
                        <a:t>Remarks</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VarChar(100)</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a:effectLst/>
                        </a:rPr>
                        <a:t>Yes</a:t>
                      </a:r>
                      <a:endParaRPr lang="en-SG" sz="2000">
                        <a:effectLst/>
                        <a:latin typeface="Times New Roman" panose="02020603050405020304" pitchFamily="18" charset="0"/>
                        <a:ea typeface="Times New Roman" panose="02020603050405020304" pitchFamily="18" charset="0"/>
                      </a:endParaRPr>
                    </a:p>
                  </a:txBody>
                  <a:tcPr marL="114381" marR="114381" marT="0" marB="0"/>
                </a:tc>
                <a:tc>
                  <a:txBody>
                    <a:bodyPr/>
                    <a:lstStyle/>
                    <a:p>
                      <a:pPr algn="ctr">
                        <a:spcAft>
                          <a:spcPts val="0"/>
                        </a:spcAft>
                      </a:pPr>
                      <a:r>
                        <a:rPr lang="en-SG" sz="2000" dirty="0">
                          <a:effectLst/>
                        </a:rPr>
                        <a:t>Stock is not available at the moment. Stock will come 1 month later</a:t>
                      </a:r>
                      <a:endParaRPr lang="en-SG" sz="2000" dirty="0">
                        <a:effectLst/>
                        <a:latin typeface="Times New Roman" panose="02020603050405020304" pitchFamily="18" charset="0"/>
                        <a:ea typeface="Times New Roman" panose="02020603050405020304" pitchFamily="18" charset="0"/>
                      </a:endParaRPr>
                    </a:p>
                  </a:txBody>
                  <a:tcPr marL="114381" marR="114381" marT="0" marB="0"/>
                </a:tc>
              </a:tr>
            </a:tbl>
          </a:graphicData>
        </a:graphic>
      </p:graphicFrame>
    </p:spTree>
    <p:extLst>
      <p:ext uri="{BB962C8B-B14F-4D97-AF65-F5344CB8AC3E}">
        <p14:creationId xmlns:p14="http://schemas.microsoft.com/office/powerpoint/2010/main" val="51420001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smtClean="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normAutofit/>
          </a:bodyPr>
          <a:lstStyle/>
          <a:p>
            <a:pPr marL="0" indent="0">
              <a:buNone/>
            </a:pPr>
            <a:r>
              <a:rPr lang="en-SG" sz="2400" b="1" u="sng" dirty="0"/>
              <a:t>Room Attendants </a:t>
            </a:r>
            <a:r>
              <a:rPr lang="en-SG" sz="2400" b="1" u="sng" dirty="0" smtClean="0"/>
              <a:t>Availability</a:t>
            </a:r>
          </a:p>
          <a:p>
            <a:pPr marL="0" indent="0">
              <a:buNone/>
            </a:pPr>
            <a:endParaRPr lang="en-SG" sz="2400" b="1" u="sng" dirty="0"/>
          </a:p>
          <a:p>
            <a:pPr marL="0" indent="0">
              <a:buNone/>
            </a:pPr>
            <a:r>
              <a:rPr lang="en-SG" sz="2400" dirty="0"/>
              <a:t>Step 1: Click on “Housekeeping”</a:t>
            </a:r>
          </a:p>
          <a:p>
            <a:pPr marL="0" indent="0">
              <a:buNone/>
            </a:pPr>
            <a:r>
              <a:rPr lang="en-SG" sz="2400" b="1" u="sng" dirty="0" smtClean="0"/>
              <a:t> </a:t>
            </a:r>
            <a:endParaRPr lang="en-SG" sz="2400" b="1" u="sng"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05099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2253" y="1621559"/>
            <a:ext cx="5807493" cy="5236441"/>
          </a:xfrm>
          <a:prstGeom prst="rect">
            <a:avLst/>
          </a:prstGeom>
        </p:spPr>
      </p:pic>
    </p:spTree>
    <p:extLst>
      <p:ext uri="{BB962C8B-B14F-4D97-AF65-F5344CB8AC3E}">
        <p14:creationId xmlns:p14="http://schemas.microsoft.com/office/powerpoint/2010/main" val="29886420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Room </a:t>
            </a:r>
            <a:r>
              <a:rPr lang="en-SG" sz="2400" b="1" u="sng" dirty="0"/>
              <a:t>Attendants Availability</a:t>
            </a:r>
          </a:p>
          <a:p>
            <a:pPr marL="0" indent="0">
              <a:buNone/>
            </a:pPr>
            <a:endParaRPr lang="en-SG" sz="2400" b="1" u="sng" dirty="0" smtClean="0"/>
          </a:p>
          <a:p>
            <a:pPr marL="0" indent="0">
              <a:buNone/>
            </a:pPr>
            <a:r>
              <a:rPr lang="en-SG" sz="2400" dirty="0" smtClean="0"/>
              <a:t>Step </a:t>
            </a:r>
            <a:r>
              <a:rPr lang="en-SG" sz="2400" dirty="0"/>
              <a:t>2: Enter the administrator user ID and password</a:t>
            </a:r>
          </a:p>
          <a:p>
            <a:endParaRPr lang="en-SG"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3405"/>
            <a:ext cx="9094124" cy="32050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055861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Room </a:t>
            </a:r>
            <a:r>
              <a:rPr lang="en-SG" sz="2400" b="1" u="sng" dirty="0"/>
              <a:t>Attendants Availability</a:t>
            </a:r>
          </a:p>
          <a:p>
            <a:pPr marL="0" indent="0">
              <a:buNone/>
            </a:pPr>
            <a:endParaRPr lang="en-SG" sz="2400" b="1" u="sng" dirty="0" smtClean="0"/>
          </a:p>
          <a:p>
            <a:pPr marL="0" indent="0">
              <a:buNone/>
            </a:pPr>
            <a:r>
              <a:rPr lang="en-SG" sz="2400" dirty="0"/>
              <a:t>Step 3: Select “Room Attendants Availability”</a:t>
            </a:r>
            <a:endParaRPr lang="en-SG"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73300"/>
            <a:ext cx="10515600" cy="27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256781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Room </a:t>
            </a:r>
            <a:r>
              <a:rPr lang="en-SG" sz="2400" b="1" u="sng" dirty="0"/>
              <a:t>Attendants Availability</a:t>
            </a:r>
          </a:p>
          <a:p>
            <a:pPr marL="0" indent="0">
              <a:buNone/>
            </a:pPr>
            <a:endParaRPr lang="en-SG" sz="2400" b="1" u="sng" dirty="0" smtClean="0"/>
          </a:p>
          <a:p>
            <a:pPr marL="0" indent="0">
              <a:buNone/>
            </a:pPr>
            <a:r>
              <a:rPr lang="en-SG" sz="2400" dirty="0"/>
              <a:t>Step 4: Information is shown out to display the number of available room attendants.</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63950"/>
            <a:ext cx="9722716" cy="2766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663846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a:t>
            </a:r>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79628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a:t>
            </a:r>
          </a:p>
          <a:p>
            <a:pPr marL="0" indent="0">
              <a:buNone/>
            </a:pPr>
            <a:endParaRPr lang="en-SG" sz="2400" b="1" u="sng" dirty="0" smtClean="0"/>
          </a:p>
          <a:p>
            <a:pPr marL="0" indent="0">
              <a:buNone/>
            </a:pPr>
            <a:r>
              <a:rPr lang="en-SG" sz="2400" dirty="0"/>
              <a:t>Step 2: Enter the administrator user ID and password</a:t>
            </a:r>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66323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a:t>
            </a:r>
          </a:p>
          <a:p>
            <a:pPr marL="0" indent="0">
              <a:buNone/>
            </a:pPr>
            <a:endParaRPr lang="en-SG" sz="2400" b="1" u="sng" dirty="0" smtClean="0"/>
          </a:p>
          <a:p>
            <a:pPr marL="0" indent="0">
              <a:buNone/>
            </a:pPr>
            <a:r>
              <a:rPr lang="en-SG" sz="2400" dirty="0"/>
              <a:t>Step 3: Select “Assign Tasks”</a:t>
            </a: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555721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a:t>
            </a:r>
          </a:p>
          <a:p>
            <a:pPr marL="0" indent="0">
              <a:buNone/>
            </a:pPr>
            <a:endParaRPr lang="en-SG" sz="2400" b="1" u="sng" dirty="0" smtClean="0"/>
          </a:p>
          <a:p>
            <a:pPr marL="0" indent="0">
              <a:buNone/>
            </a:pPr>
            <a:r>
              <a:rPr lang="en-SG" sz="2400" dirty="0"/>
              <a:t>Step 4: Information is shown out for available room attendant. Click on the name to assign task to user</a:t>
            </a: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00616"/>
            <a:ext cx="9053945" cy="25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71997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a:t>
            </a:r>
          </a:p>
          <a:p>
            <a:pPr marL="0" indent="0">
              <a:buNone/>
            </a:pPr>
            <a:endParaRPr lang="en-SG" sz="2400" b="1" u="sng" dirty="0" smtClean="0"/>
          </a:p>
          <a:p>
            <a:pPr marL="0" indent="0">
              <a:buNone/>
            </a:pPr>
            <a:r>
              <a:rPr lang="en-SG" sz="2400" dirty="0"/>
              <a:t>Step 5: Fill in the tasks information as shown and click on “Add” button to save</a:t>
            </a:r>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61516"/>
            <a:ext cx="8721436" cy="32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32725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(Editing)</a:t>
            </a:r>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53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(Editing)</a:t>
            </a:r>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023029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394" y="1828800"/>
            <a:ext cx="8809212" cy="5029200"/>
          </a:xfrm>
          <a:prstGeom prst="rect">
            <a:avLst/>
          </a:prstGeom>
        </p:spPr>
      </p:pic>
    </p:spTree>
    <p:extLst>
      <p:ext uri="{BB962C8B-B14F-4D97-AF65-F5344CB8AC3E}">
        <p14:creationId xmlns:p14="http://schemas.microsoft.com/office/powerpoint/2010/main" val="407984813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(Editing)</a:t>
            </a:r>
          </a:p>
          <a:p>
            <a:pPr marL="0" indent="0">
              <a:buNone/>
            </a:pPr>
            <a:endParaRPr lang="en-SG" sz="2400" b="1" u="sng" dirty="0" smtClean="0"/>
          </a:p>
          <a:p>
            <a:pPr marL="0" indent="0">
              <a:buNone/>
            </a:pPr>
            <a:r>
              <a:rPr lang="en-SG" sz="2400" dirty="0"/>
              <a:t>Step 3: Select “Assign Tasks”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42962887"/>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(Editing)</a:t>
            </a:r>
          </a:p>
          <a:p>
            <a:pPr marL="0" indent="0">
              <a:buNone/>
            </a:pPr>
            <a:endParaRPr lang="en-SG" sz="2400" b="1" u="sng" dirty="0" smtClean="0"/>
          </a:p>
          <a:p>
            <a:pPr marL="0" indent="0">
              <a:buNone/>
            </a:pPr>
            <a:r>
              <a:rPr lang="en-SG" sz="2400" dirty="0"/>
              <a:t>Step 4: Information is shown out for available room attendants. Click on the “Edit” button to edit the information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00616"/>
            <a:ext cx="9053945" cy="25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46459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(Editing)</a:t>
            </a:r>
          </a:p>
          <a:p>
            <a:pPr marL="0" indent="0">
              <a:buNone/>
            </a:pPr>
            <a:endParaRPr lang="en-SG" sz="2400" b="1" u="sng" dirty="0" smtClean="0"/>
          </a:p>
          <a:p>
            <a:pPr marL="0" indent="0">
              <a:buNone/>
            </a:pPr>
            <a:r>
              <a:rPr lang="en-SG" sz="2400" dirty="0"/>
              <a:t>Step 5: Edit the information and click on the “Update” button to save</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94768"/>
            <a:ext cx="8654935" cy="3165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917976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(Deleting)</a:t>
            </a:r>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66274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(Deleting)</a:t>
            </a:r>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73058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a:t>
            </a:r>
            <a:r>
              <a:rPr lang="en-SG" sz="2400" b="1" u="sng" dirty="0"/>
              <a:t>Deleting</a:t>
            </a:r>
            <a:r>
              <a:rPr lang="en-SG" sz="2400" b="1" u="sng" dirty="0" smtClean="0"/>
              <a:t>)</a:t>
            </a:r>
          </a:p>
          <a:p>
            <a:pPr marL="0" indent="0">
              <a:buNone/>
            </a:pPr>
            <a:endParaRPr lang="en-SG" sz="2400" b="1" u="sng" dirty="0" smtClean="0"/>
          </a:p>
          <a:p>
            <a:pPr marL="0" indent="0">
              <a:buNone/>
            </a:pPr>
            <a:r>
              <a:rPr lang="en-SG" sz="2400" dirty="0"/>
              <a:t>Step 3: Select “Assign Tasks”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730795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a:t>
            </a:r>
            <a:r>
              <a:rPr lang="en-SG" sz="2400" b="1" u="sng" dirty="0"/>
              <a:t>Deleting</a:t>
            </a:r>
            <a:r>
              <a:rPr lang="en-SG" sz="2400" b="1" u="sng" dirty="0" smtClean="0"/>
              <a:t>)</a:t>
            </a:r>
          </a:p>
          <a:p>
            <a:pPr marL="0" indent="0">
              <a:buNone/>
            </a:pPr>
            <a:endParaRPr lang="en-SG" sz="2400" b="1" u="sng" dirty="0" smtClean="0"/>
          </a:p>
          <a:p>
            <a:pPr marL="0" indent="0">
              <a:buNone/>
            </a:pPr>
            <a:r>
              <a:rPr lang="en-SG" sz="2400" dirty="0"/>
              <a:t>Step 4: Information is shown out for available room attendants. Click on the </a:t>
            </a:r>
            <a:r>
              <a:rPr lang="en-SG" sz="2400" dirty="0" smtClean="0"/>
              <a:t>“Delete” </a:t>
            </a:r>
            <a:r>
              <a:rPr lang="en-SG" sz="2400" dirty="0"/>
              <a:t>button to edit the information</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600616"/>
            <a:ext cx="9053945" cy="257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665758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Tasks </a:t>
            </a:r>
            <a:r>
              <a:rPr lang="en-SG" sz="2400" b="1" u="sng" dirty="0" smtClean="0"/>
              <a:t>Allocation (</a:t>
            </a:r>
            <a:r>
              <a:rPr lang="en-SG" sz="2400" b="1" u="sng" dirty="0"/>
              <a:t>Deleting</a:t>
            </a:r>
            <a:r>
              <a:rPr lang="en-SG" sz="2400" b="1" u="sng" dirty="0" smtClean="0"/>
              <a:t>)</a:t>
            </a:r>
          </a:p>
          <a:p>
            <a:pPr marL="0" indent="0">
              <a:buNone/>
            </a:pPr>
            <a:endParaRPr lang="en-SG" sz="2400" b="1" u="sng" dirty="0" smtClean="0"/>
          </a:p>
          <a:p>
            <a:pPr marL="0" indent="0">
              <a:buNone/>
            </a:pPr>
            <a:r>
              <a:rPr lang="en-SG" sz="2400" dirty="0"/>
              <a:t>Step 5: Edit the information and click on the “Update” button to save</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441"/>
            <a:ext cx="8422178" cy="3197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17287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of Tasks Allocations by Room </a:t>
            </a:r>
            <a:r>
              <a:rPr lang="en-SG" sz="2400" b="1" u="sng" dirty="0" smtClean="0"/>
              <a:t>Attendants</a:t>
            </a:r>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801358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of Tasks Allocations by Room Attendants</a:t>
            </a:r>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669754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requirements – </a:t>
            </a:r>
            <a:r>
              <a:rPr lang="en-US" dirty="0" err="1" smtClean="0"/>
              <a:t>chan</a:t>
            </a:r>
            <a:r>
              <a:rPr lang="en-US" dirty="0" smtClean="0"/>
              <a:t> zhi mai</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35822" y="2214694"/>
            <a:ext cx="8720355" cy="4643306"/>
          </a:xfrm>
          <a:prstGeom prst="rect">
            <a:avLst/>
          </a:prstGeom>
        </p:spPr>
      </p:pic>
    </p:spTree>
    <p:extLst>
      <p:ext uri="{BB962C8B-B14F-4D97-AF65-F5344CB8AC3E}">
        <p14:creationId xmlns:p14="http://schemas.microsoft.com/office/powerpoint/2010/main" val="130806936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of Tasks Allocations by Room Attendants</a:t>
            </a:r>
          </a:p>
          <a:p>
            <a:pPr marL="0" indent="0">
              <a:buNone/>
            </a:pPr>
            <a:endParaRPr lang="en-SG" sz="2400" b="1" u="sng" dirty="0" smtClean="0"/>
          </a:p>
          <a:p>
            <a:pPr marL="0" indent="0">
              <a:buNone/>
            </a:pPr>
            <a:r>
              <a:rPr lang="en-SG" sz="2400" dirty="0"/>
              <a:t>Step 3: Select </a:t>
            </a:r>
            <a:r>
              <a:rPr lang="en-SG" sz="2400" dirty="0" smtClean="0"/>
              <a:t>“</a:t>
            </a:r>
            <a:r>
              <a:rPr lang="en-SG" sz="2400" dirty="0"/>
              <a:t>Check </a:t>
            </a:r>
            <a:r>
              <a:rPr lang="en-SG" sz="2400" dirty="0" smtClean="0"/>
              <a:t>Schedule”</a:t>
            </a:r>
            <a:endParaRPr lang="en-SG"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616102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smtClean="0"/>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of Tasks Allocations by Room Attendants</a:t>
            </a:r>
          </a:p>
          <a:p>
            <a:pPr marL="0" indent="0">
              <a:buNone/>
            </a:pPr>
            <a:endParaRPr lang="en-SG" sz="2400" b="1" u="sng" dirty="0" smtClean="0"/>
          </a:p>
          <a:p>
            <a:pPr marL="0" indent="0">
              <a:buNone/>
            </a:pPr>
            <a:r>
              <a:rPr lang="en-SG" sz="2400" dirty="0"/>
              <a:t>Step 4: Enter the room attendant name and click on the “Search” button</a:t>
            </a:r>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97695"/>
            <a:ext cx="10367356" cy="230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949025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of Tasks Allocations by Room Attendants</a:t>
            </a:r>
          </a:p>
          <a:p>
            <a:pPr marL="0" indent="0">
              <a:buNone/>
            </a:pPr>
            <a:endParaRPr lang="en-SG" sz="2400" b="1" u="sng" dirty="0" smtClean="0"/>
          </a:p>
          <a:p>
            <a:pPr marL="0" indent="0">
              <a:buNone/>
            </a:pPr>
            <a:r>
              <a:rPr lang="en-SG" sz="2400" dirty="0"/>
              <a:t>Step 5: Information is shown out to the room attendant</a:t>
            </a:r>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6604"/>
            <a:ext cx="8259676" cy="326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30688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all Room Attendants Task Schedule</a:t>
            </a:r>
            <a:endParaRPr lang="en-SG" sz="2400" dirty="0"/>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324455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all Room Attendants Task Schedule</a:t>
            </a:r>
            <a:endParaRPr lang="en-SG" sz="2400" dirty="0"/>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47314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all Room Attendants Task Schedule</a:t>
            </a:r>
            <a:endParaRPr lang="en-SG" sz="2400" dirty="0"/>
          </a:p>
          <a:p>
            <a:pPr marL="0" indent="0">
              <a:buNone/>
            </a:pPr>
            <a:endParaRPr lang="en-SG" sz="2400" b="1" u="sng" dirty="0" smtClean="0"/>
          </a:p>
          <a:p>
            <a:pPr marL="0" indent="0">
              <a:buNone/>
            </a:pPr>
            <a:r>
              <a:rPr lang="en-SG" sz="2400" dirty="0"/>
              <a:t>Step 3: Select “View All Room Attendants Tasks”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9227161"/>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View all Room Attendants Task Schedule</a:t>
            </a:r>
            <a:endParaRPr lang="en-SG" sz="2400" dirty="0"/>
          </a:p>
          <a:p>
            <a:pPr marL="0" indent="0">
              <a:buNone/>
            </a:pPr>
            <a:endParaRPr lang="en-SG" sz="2400" b="1" u="sng" dirty="0" smtClean="0"/>
          </a:p>
          <a:p>
            <a:pPr marL="0" indent="0">
              <a:buNone/>
            </a:pPr>
            <a:r>
              <a:rPr lang="en-SG" sz="2400" dirty="0"/>
              <a:t>Step 4: Information is display out to the user</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99918"/>
            <a:ext cx="9120447" cy="297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40226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a:t>Inspection</a:t>
            </a:r>
            <a:endParaRPr lang="en-SG" sz="2400" dirty="0"/>
          </a:p>
          <a:p>
            <a:pPr marL="0" indent="0">
              <a:buNone/>
            </a:pPr>
            <a:endParaRPr lang="en-SG" sz="2400" b="1" u="sng" dirty="0" smtClean="0"/>
          </a:p>
          <a:p>
            <a:pPr marL="0" indent="0">
              <a:buNone/>
            </a:pPr>
            <a:r>
              <a:rPr lang="en-SG" sz="2400" dirty="0"/>
              <a:t>Step 1: Click on “Housekeeping”</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331023"/>
            <a:ext cx="9087196" cy="266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241155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Inspection</a:t>
            </a:r>
          </a:p>
          <a:p>
            <a:pPr marL="0" indent="0">
              <a:buNone/>
            </a:pPr>
            <a:endParaRPr lang="en-SG" sz="2400" b="1" u="sng" dirty="0" smtClean="0"/>
          </a:p>
          <a:p>
            <a:pPr marL="0" indent="0">
              <a:buNone/>
            </a:pPr>
            <a:r>
              <a:rPr lang="en-SG" sz="2400" dirty="0"/>
              <a:t>Step 2: Enter the administrator user ID and password</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298189"/>
            <a:ext cx="9120447" cy="3224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63408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User Interface </a:t>
            </a:r>
            <a:r>
              <a:rPr lang="en-SG" dirty="0"/>
              <a:t>Requirements – ZHI </a:t>
            </a:r>
            <a:r>
              <a:rPr lang="en-SG" dirty="0" err="1"/>
              <a:t>yong</a:t>
            </a:r>
            <a:endParaRPr lang="en-SG" dirty="0"/>
          </a:p>
        </p:txBody>
      </p:sp>
      <p:sp>
        <p:nvSpPr>
          <p:cNvPr id="3" name="Content Placeholder 2"/>
          <p:cNvSpPr>
            <a:spLocks noGrp="1"/>
          </p:cNvSpPr>
          <p:nvPr>
            <p:ph idx="4294967295"/>
          </p:nvPr>
        </p:nvSpPr>
        <p:spPr>
          <a:xfrm>
            <a:off x="838200" y="1825625"/>
            <a:ext cx="10515600" cy="4351338"/>
          </a:xfrm>
          <a:prstGeom prst="rect">
            <a:avLst/>
          </a:prstGeom>
        </p:spPr>
        <p:txBody>
          <a:bodyPr/>
          <a:lstStyle/>
          <a:p>
            <a:pPr marL="0" indent="0">
              <a:buNone/>
            </a:pPr>
            <a:r>
              <a:rPr lang="en-SG" sz="2400" b="1" u="sng" dirty="0" smtClean="0"/>
              <a:t>Inspection</a:t>
            </a:r>
          </a:p>
          <a:p>
            <a:pPr marL="0" indent="0">
              <a:buNone/>
            </a:pPr>
            <a:endParaRPr lang="en-SG" sz="2400" b="1" u="sng" dirty="0" smtClean="0"/>
          </a:p>
          <a:p>
            <a:pPr marL="0" indent="0">
              <a:buNone/>
            </a:pPr>
            <a:r>
              <a:rPr lang="en-SG" sz="2400" dirty="0"/>
              <a:t>Step 3: Select </a:t>
            </a:r>
            <a:r>
              <a:rPr lang="en-SG" sz="2400" dirty="0" smtClean="0"/>
              <a:t>“Inspection”</a:t>
            </a:r>
            <a:endParaRPr lang="en-SG" sz="2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431194"/>
            <a:ext cx="9469582" cy="2434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9969950"/>
      </p:ext>
    </p:extLst>
  </p:cSld>
  <p:clrMapOvr>
    <a:masterClrMapping/>
  </p:clrMapOvr>
  <p:timing>
    <p:tnLst>
      <p:par>
        <p:cTn id="1" dur="indefinite" restart="never" nodeType="tmRoot"/>
      </p:par>
    </p:tnLst>
  </p:timing>
</p:sld>
</file>

<file path=ppt/theme/theme1.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Droplet</Template>
  <TotalTime>117</TotalTime>
  <Words>5120</Words>
  <Application>Microsoft Office PowerPoint</Application>
  <PresentationFormat>Widescreen</PresentationFormat>
  <Paragraphs>915</Paragraphs>
  <Slides>194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194</vt:i4>
      </vt:variant>
    </vt:vector>
  </HeadingPairs>
  <TitlesOfParts>
    <vt:vector size="199" baseType="lpstr">
      <vt:lpstr>Arial</vt:lpstr>
      <vt:lpstr>Calibri</vt:lpstr>
      <vt:lpstr>Times New Roman</vt:lpstr>
      <vt:lpstr>Tw Cen MT</vt:lpstr>
      <vt:lpstr>Droplet</vt:lpstr>
      <vt:lpstr>SWEN ASSIGNMENT 2</vt:lpstr>
      <vt:lpstr>System Functions – Chan Zhi Mai</vt:lpstr>
      <vt:lpstr>User Characteristics – chan zhi mai</vt:lpstr>
      <vt:lpstr>User Characteristics – chan zhi mai</vt:lpstr>
      <vt:lpstr>Functional requirements – chan zhi mai</vt:lpstr>
      <vt:lpstr>Functional requirements – chan zhi mai</vt:lpstr>
      <vt:lpstr>Functional requirements – chan zhi mai</vt:lpstr>
      <vt:lpstr>Functional requirements – chan zhi mai</vt:lpstr>
      <vt:lpstr>Functional requirements – chan zhi mai</vt:lpstr>
      <vt:lpstr>Functional requirements – chan zhi mai</vt:lpstr>
      <vt:lpstr>Functional requirements – chan zhi mai</vt:lpstr>
      <vt:lpstr>Data requirements – chan zhi mai</vt:lpstr>
      <vt:lpstr>Data requirements – chan zhi mai Guests table continued</vt:lpstr>
      <vt:lpstr>Data requirements – chan zhi mai guests table continued</vt:lpstr>
      <vt:lpstr>Data requirements – chan zhi mai</vt:lpstr>
      <vt:lpstr>Data requirements – chan zhi mai</vt:lpstr>
      <vt:lpstr>Data requirements – chan zhi mai</vt:lpstr>
      <vt:lpstr>Data requirements – chan zhi mai</vt:lpstr>
      <vt:lpstr>Data requirements – chan zhi mai</vt:lpstr>
      <vt:lpstr>Data requirements – chan zhi mai Staff table continued</vt:lpstr>
      <vt:lpstr>User Interface Requirement – chan zhi mai  Home Page</vt:lpstr>
      <vt:lpstr>User Interface Requirement – chan zhi mai  Staff Login Page</vt:lpstr>
      <vt:lpstr>User Interface Requirement – chan zhi mai  Room BOOKING Page</vt:lpstr>
      <vt:lpstr>User Interface Requirement – chan zhi mai  Room reservation Page</vt:lpstr>
      <vt:lpstr>User Interface Requirement – chan zhi mai  Guest Information Page</vt:lpstr>
      <vt:lpstr>User Interface Requirement – chan zhi mai  Reservation list Page</vt:lpstr>
      <vt:lpstr>User Interface Requirement – chan zhi mai  CHECK-IN Page</vt:lpstr>
      <vt:lpstr>User Interface Requirement – chan zhi mai  Walk-IN Page</vt:lpstr>
      <vt:lpstr>User Interface Requirement – chan zhi mai  Walk-IN Guest Information Page</vt:lpstr>
      <vt:lpstr>User Interface Requirement – chan zhi mai  Reservation Guest Information Page</vt:lpstr>
      <vt:lpstr>User Interface Requirement – chan zhi mai  Check-Out Page</vt:lpstr>
      <vt:lpstr>User Interface Requirement – chan zhi mai  Invoice Page</vt:lpstr>
      <vt:lpstr>Assumptions – Chan Zhi Mai</vt:lpstr>
      <vt:lpstr>Performance – Chan zhi mai</vt:lpstr>
      <vt:lpstr>Availability – Chan Zhi Mai</vt:lpstr>
      <vt:lpstr>Security and access control requirements – chan zhi mai</vt:lpstr>
      <vt:lpstr>ARCHITECTURE DESIGN – chan zhi mai</vt:lpstr>
      <vt:lpstr>ARCHITECTURE DESIGN – chan zhi mai</vt:lpstr>
      <vt:lpstr>Use Case Model – Chan zhi mai </vt:lpstr>
      <vt:lpstr>VIEW OF PARTICIPATING CLASS (vopc) diagram – chan zhi mai</vt:lpstr>
      <vt:lpstr>VIEW OF PARTICIPATING CLASS (vopc) diagram – chan zhi mai</vt:lpstr>
      <vt:lpstr>VIEW OF PARTICIPATING CLASS (vopc) diagram – chan zhi mai</vt:lpstr>
      <vt:lpstr>VIEW OF PARTICIPATING CLASS (vopc) diagram – chan zhi mai</vt:lpstr>
      <vt:lpstr>VIEW OF PARTICIPATING CLASS (vopc) diagram – chan zhi mai</vt:lpstr>
      <vt:lpstr>Database Schema – CHAN ZHI MAI</vt:lpstr>
      <vt:lpstr>Database Schema – CHAN ZHI MAI</vt:lpstr>
      <vt:lpstr>Database Schema – CHAN ZHI MAI</vt:lpstr>
      <vt:lpstr>Database dictionary – chan zhi mai</vt:lpstr>
      <vt:lpstr>Database dictionary – chan zhi mai Guests table continued</vt:lpstr>
      <vt:lpstr>Database dictionary – chan zhi mai</vt:lpstr>
      <vt:lpstr>Database dictionary – chan zhi mai</vt:lpstr>
      <vt:lpstr>Database dictionary – chan zhi mai</vt:lpstr>
      <vt:lpstr>Database dictionary – chan zhi mai</vt:lpstr>
      <vt:lpstr>Database dictionary – chan zhi mai</vt:lpstr>
      <vt:lpstr>ENTITY RELATIONSHIP DIAGRAM – CHAN ZHI MAI</vt:lpstr>
      <vt:lpstr>System Functions – ZHI yong</vt:lpstr>
      <vt:lpstr>User Characteristics – ZHI yong</vt:lpstr>
      <vt:lpstr>Functional Requirements – ZHI yong</vt:lpstr>
      <vt:lpstr>Functional Requirements – ZHI yong</vt:lpstr>
      <vt:lpstr>Functional Requirements – ZHI yong</vt:lpstr>
      <vt:lpstr>Functional Requirements – ZHI yong</vt:lpstr>
      <vt:lpstr>Functional Requirements – ZHI yong</vt:lpstr>
      <vt:lpstr>Functional Requirements – ZHI yong</vt:lpstr>
      <vt:lpstr>Functional Requirements – ZHI yong</vt:lpstr>
      <vt:lpstr>Functional Requirements – ZHI yong</vt:lpstr>
      <vt:lpstr>Data Requirements – ZHI yong</vt:lpstr>
      <vt:lpstr>Data Requirements – ZHI yong</vt:lpstr>
      <vt:lpstr>Data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User Interface Requirements – ZHI yong</vt:lpstr>
      <vt:lpstr>Assumptions – ZHI yong</vt:lpstr>
      <vt:lpstr>View of Participating Classes (VOPC) Diagram – ZHI yong </vt:lpstr>
      <vt:lpstr>View of Participating Classes (VOPC) Diagram – ZHI yong </vt:lpstr>
      <vt:lpstr>View of Participating Classes (VOPC) Diagram – ZHI yong </vt:lpstr>
      <vt:lpstr>View of Participating Classes (VOPC) Diagram – ZHI yong </vt:lpstr>
      <vt:lpstr>View of Participating Classes (VOPC) Diagram – ZHI yong </vt:lpstr>
      <vt:lpstr>Database Schema – ZHI yong</vt:lpstr>
      <vt:lpstr>Database Dictionary – ZHI yong</vt:lpstr>
      <vt:lpstr>Database Dictionary – ZHI yong</vt:lpstr>
      <vt:lpstr>Database Dictionary – ZHI yong</vt:lpstr>
      <vt:lpstr>Entity Relationship Diagram (ERD) – ZHI yong</vt:lpstr>
      <vt:lpstr>System Functions – HIDAYAH </vt:lpstr>
      <vt:lpstr>USER CHARACTERISTICS – HIDAYAH </vt:lpstr>
      <vt:lpstr>Functional Requirements – HIDAYAH </vt:lpstr>
      <vt:lpstr>Functional Requirements – HIDAYAH </vt:lpstr>
      <vt:lpstr>Data Requirements – HIDAYAH </vt:lpstr>
      <vt:lpstr>Data Requirements – HIDAYAH </vt:lpstr>
      <vt:lpstr>Data Requirements – HIDAYAH </vt:lpstr>
      <vt:lpstr>Data Requirements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User Interface – HIDAYAH </vt:lpstr>
      <vt:lpstr>VOPC – HIDAYAH </vt:lpstr>
      <vt:lpstr>VOPC – HIDAYAH </vt:lpstr>
      <vt:lpstr>VOPC – HIDAYAH </vt:lpstr>
      <vt:lpstr>VOPC – HIDAYAH </vt:lpstr>
      <vt:lpstr>VOPC – HIDAYAH </vt:lpstr>
      <vt:lpstr>VOPC – HIDAYAH </vt:lpstr>
      <vt:lpstr>VOPC – HIDAYAH </vt:lpstr>
      <vt:lpstr>VOPC – HIDAYAH </vt:lpstr>
      <vt:lpstr>VOPC – HIDAYAH </vt:lpstr>
      <vt:lpstr>Database Design – HIDAYAH </vt:lpstr>
      <vt:lpstr>Database Design – HIDAYAH </vt:lpstr>
      <vt:lpstr>Database Design – HIDAYAH </vt:lpstr>
      <vt:lpstr>Database Design – HIDAYAH </vt:lpstr>
      <vt:lpstr>Database Design – HIDAYAH </vt:lpstr>
      <vt:lpstr>ERD – HIDAYAH </vt:lpstr>
      <vt:lpstr>Report Module Function – AARON</vt:lpstr>
      <vt:lpstr>use cases – AARON</vt:lpstr>
      <vt:lpstr>use cases – AARON</vt:lpstr>
      <vt:lpstr>PowerPoint Presentation</vt:lpstr>
      <vt:lpstr>use cases – AARON</vt:lpstr>
      <vt:lpstr>use cases – AARON</vt:lpstr>
      <vt:lpstr>use cases – AARON</vt:lpstr>
      <vt:lpstr>use cases – AARON</vt:lpstr>
      <vt:lpstr>Generate room status report UI – AARON</vt:lpstr>
      <vt:lpstr>Generate room status report UI – AARON  </vt:lpstr>
      <vt:lpstr>Generate guest in room report UI – AARON</vt:lpstr>
      <vt:lpstr>Generate guest in room report UI – AARON</vt:lpstr>
      <vt:lpstr>Generate all guest in hotel report UI – AARON</vt:lpstr>
      <vt:lpstr>Generate all guest in hotel report UI – AARON</vt:lpstr>
      <vt:lpstr>Generate Room occupancy report UI – AARON</vt:lpstr>
      <vt:lpstr>Generate Room occupancy report UI – AARON</vt:lpstr>
      <vt:lpstr>Generate Housekeeping report UI – AARON</vt:lpstr>
      <vt:lpstr>Generate Housekeeping report UI – AARON</vt:lpstr>
      <vt:lpstr>Generate Arrival list report UI – AARON</vt:lpstr>
      <vt:lpstr>Generate Arrival list report UI – AARON</vt:lpstr>
      <vt:lpstr>Generate Departure List report UI – AARON</vt:lpstr>
      <vt:lpstr>Generate Departure List report UI – AARON</vt:lpstr>
      <vt:lpstr>Access control – AARON</vt:lpstr>
      <vt:lpstr>VOPC Diagram – AARON</vt:lpstr>
      <vt:lpstr>VOPC Diagram – AARON</vt:lpstr>
      <vt:lpstr>VOPC Diagram – AARON</vt:lpstr>
      <vt:lpstr>VOPC Diagram – AARON</vt:lpstr>
      <vt:lpstr>VOPC Diagram – AARON</vt:lpstr>
      <vt:lpstr>VOPC Diagram – AARON</vt:lpstr>
      <vt:lpstr>VOPC Diagram – AARON</vt:lpstr>
      <vt:lpstr>Database Schema – AARON</vt:lpstr>
      <vt:lpstr>Report ERD – AARON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SWEN ASSIGNMENT 2</dc:title>
  <dc:creator>Hidayah Hamzah</dc:creator>
  <cp:lastModifiedBy>Hidayah Hamzah</cp:lastModifiedBy>
  <cp:revision>16</cp:revision>
  <dcterms:created xsi:type="dcterms:W3CDTF">2015-05-18T16:16:12Z</dcterms:created>
  <dcterms:modified xsi:type="dcterms:W3CDTF">2015-05-19T01:56:34Z</dcterms:modified>
</cp:coreProperties>
</file>